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handoutMasterIdLst>
    <p:handoutMasterId r:id="rId25"/>
  </p:handoutMasterIdLst>
  <p:sldIdLst>
    <p:sldId id="256" r:id="rId2"/>
    <p:sldId id="275" r:id="rId3"/>
    <p:sldId id="276" r:id="rId4"/>
    <p:sldId id="274" r:id="rId5"/>
    <p:sldId id="258" r:id="rId6"/>
    <p:sldId id="259" r:id="rId7"/>
    <p:sldId id="270" r:id="rId8"/>
    <p:sldId id="260" r:id="rId9"/>
    <p:sldId id="271" r:id="rId10"/>
    <p:sldId id="268" r:id="rId11"/>
    <p:sldId id="261" r:id="rId12"/>
    <p:sldId id="262" r:id="rId13"/>
    <p:sldId id="263" r:id="rId14"/>
    <p:sldId id="264" r:id="rId15"/>
    <p:sldId id="265" r:id="rId16"/>
    <p:sldId id="266" r:id="rId17"/>
    <p:sldId id="267" r:id="rId18"/>
    <p:sldId id="278" r:id="rId19"/>
    <p:sldId id="277" r:id="rId20"/>
    <p:sldId id="279" r:id="rId21"/>
    <p:sldId id="280" r:id="rId22"/>
    <p:sldId id="269" r:id="rId23"/>
  </p:sldIdLst>
  <p:sldSz cx="9753600" cy="7315200"/>
  <p:notesSz cx="6858000" cy="9144000"/>
  <p:embeddedFontLst>
    <p:embeddedFont>
      <p:font typeface="Montserrat Classic Bold" charset="0"/>
      <p:regular r:id="rId26"/>
    </p:embeddedFont>
    <p:embeddedFont>
      <p:font typeface="Montserrat Classic" charset="0"/>
      <p:regular r:id="rId27"/>
    </p:embeddedFont>
    <p:embeddedFont>
      <p:font typeface="Calibri" pitchFamily="34" charset="0"/>
      <p:regular r:id="rId28"/>
      <p:bold r:id="rId29"/>
      <p:italic r:id="rId30"/>
      <p:boldItalic r:id="rId31"/>
    </p:embeddedFont>
    <p:embeddedFont>
      <p:font typeface="Cordia New" pitchFamily="34" charset="-34"/>
      <p:regular r:id="rId32"/>
      <p:bold r:id="rId33"/>
      <p:italic r:id="rId34"/>
      <p:boldItalic r:id="rId35"/>
    </p:embeddedFont>
    <p:embeddedFont>
      <p:font typeface="Montserrat Light" charset="0"/>
      <p:regular r:id="rId36"/>
    </p:embeddedFont>
    <p:embeddedFont>
      <p:font typeface="Montserrat Light Bold" charset="0"/>
      <p:regular r:id="rId37"/>
    </p:embeddedFont>
    <p:embeddedFont>
      <p:font typeface="ＭＳ Ｐゴシック" pitchFamily="34" charset="-128"/>
      <p:regular r:id="rId38"/>
    </p:embeddedFont>
    <p:embeddedFont>
      <p:font typeface="Meiryo" pitchFamily="34" charset="-128"/>
      <p:regular r:id="rId39"/>
      <p:bold r:id="rId40"/>
      <p:italic r:id="rId41"/>
      <p:boldItalic r:id="rId42"/>
    </p:embeddedFont>
    <p:embeddedFont>
      <p:font typeface="Wingdings 2" pitchFamily="18" charset="2"/>
      <p:regular r:id="rId43"/>
    </p:embeddedFont>
    <p:embeddedFont>
      <p:font typeface="DB Helvethaica X 43 LiExt" pitchFamily="2" charset="-34"/>
      <p:regular r:id="rId44"/>
    </p:embeddedFont>
    <p:embeddedFont>
      <p:font typeface="Helvetica World"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4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70" d="100"/>
          <a:sy n="70" d="100"/>
        </p:scale>
        <p:origin x="-2650" y="-8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839298-D959-4330-8B47-B348E6FCD91D}" type="datetimeFigureOut">
              <a:rPr lang="en-US" smtClean="0"/>
              <a:pPr/>
              <a:t>20-Nov-25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64C788-880E-4B71-8DB4-E0D591F89BC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78E2BC-6DFC-484D-9E40-00155BFDE2A1}" type="datetimeFigureOut">
              <a:rPr lang="en-US" smtClean="0"/>
              <a:pPr/>
              <a:t>20-Nov-25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7786ED-C60B-4292-A9D3-674F10C5537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7786ED-C60B-4292-A9D3-674F10C5537B}"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7786ED-C60B-4292-A9D3-674F10C5537B}"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7786ED-C60B-4292-A9D3-674F10C5537B}"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7786ED-C60B-4292-A9D3-674F10C5537B}"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20-Nov-25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20-Nov-25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20-Nov-25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20-Nov-25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20-Nov-25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20-Nov-25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20-Nov-25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8.jpe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13" Type="http://schemas.openxmlformats.org/officeDocument/2006/relationships/image" Target="../media/image83.jpeg"/><Relationship Id="rId18" Type="http://schemas.openxmlformats.org/officeDocument/2006/relationships/image" Target="../media/image88.jpeg"/><Relationship Id="rId26" Type="http://schemas.openxmlformats.org/officeDocument/2006/relationships/image" Target="../media/image96.jpeg"/><Relationship Id="rId39" Type="http://schemas.openxmlformats.org/officeDocument/2006/relationships/image" Target="../media/image109.jpeg"/><Relationship Id="rId21" Type="http://schemas.openxmlformats.org/officeDocument/2006/relationships/image" Target="../media/image91.jpeg"/><Relationship Id="rId34" Type="http://schemas.openxmlformats.org/officeDocument/2006/relationships/image" Target="../media/image104.png"/><Relationship Id="rId42" Type="http://schemas.openxmlformats.org/officeDocument/2006/relationships/image" Target="../media/image112.jpeg"/><Relationship Id="rId47" Type="http://schemas.openxmlformats.org/officeDocument/2006/relationships/image" Target="../media/image117.jpeg"/><Relationship Id="rId50" Type="http://schemas.openxmlformats.org/officeDocument/2006/relationships/image" Target="../media/image120.png"/><Relationship Id="rId55" Type="http://schemas.openxmlformats.org/officeDocument/2006/relationships/image" Target="../media/image125.png"/><Relationship Id="rId63" Type="http://schemas.openxmlformats.org/officeDocument/2006/relationships/image" Target="../media/image133.png"/><Relationship Id="rId68" Type="http://schemas.openxmlformats.org/officeDocument/2006/relationships/image" Target="../media/image138.jpeg"/><Relationship Id="rId76" Type="http://schemas.openxmlformats.org/officeDocument/2006/relationships/image" Target="../media/image146.png"/><Relationship Id="rId7" Type="http://schemas.openxmlformats.org/officeDocument/2006/relationships/image" Target="../media/image77.jpeg"/><Relationship Id="rId71" Type="http://schemas.openxmlformats.org/officeDocument/2006/relationships/image" Target="../media/image141.png"/><Relationship Id="rId2" Type="http://schemas.openxmlformats.org/officeDocument/2006/relationships/image" Target="../media/image72.jpeg"/><Relationship Id="rId16" Type="http://schemas.openxmlformats.org/officeDocument/2006/relationships/image" Target="../media/image86.jpeg"/><Relationship Id="rId29" Type="http://schemas.openxmlformats.org/officeDocument/2006/relationships/image" Target="../media/image99.jpeg"/><Relationship Id="rId11" Type="http://schemas.openxmlformats.org/officeDocument/2006/relationships/image" Target="../media/image81.png"/><Relationship Id="rId24" Type="http://schemas.openxmlformats.org/officeDocument/2006/relationships/image" Target="../media/image94.jpeg"/><Relationship Id="rId32" Type="http://schemas.openxmlformats.org/officeDocument/2006/relationships/image" Target="../media/image102.jpeg"/><Relationship Id="rId37" Type="http://schemas.openxmlformats.org/officeDocument/2006/relationships/image" Target="../media/image107.png"/><Relationship Id="rId40" Type="http://schemas.openxmlformats.org/officeDocument/2006/relationships/image" Target="../media/image110.png"/><Relationship Id="rId45" Type="http://schemas.openxmlformats.org/officeDocument/2006/relationships/image" Target="../media/image115.png"/><Relationship Id="rId53" Type="http://schemas.openxmlformats.org/officeDocument/2006/relationships/image" Target="../media/image123.gif"/><Relationship Id="rId58" Type="http://schemas.openxmlformats.org/officeDocument/2006/relationships/image" Target="../media/image128.png"/><Relationship Id="rId66" Type="http://schemas.openxmlformats.org/officeDocument/2006/relationships/image" Target="../media/image136.jpeg"/><Relationship Id="rId74" Type="http://schemas.openxmlformats.org/officeDocument/2006/relationships/image" Target="../media/image144.png"/><Relationship Id="rId5" Type="http://schemas.openxmlformats.org/officeDocument/2006/relationships/image" Target="../media/image75.png"/><Relationship Id="rId15" Type="http://schemas.openxmlformats.org/officeDocument/2006/relationships/image" Target="../media/image85.gif"/><Relationship Id="rId23" Type="http://schemas.openxmlformats.org/officeDocument/2006/relationships/image" Target="../media/image93.jpeg"/><Relationship Id="rId28" Type="http://schemas.openxmlformats.org/officeDocument/2006/relationships/image" Target="../media/image98.jpeg"/><Relationship Id="rId36" Type="http://schemas.openxmlformats.org/officeDocument/2006/relationships/image" Target="../media/image106.gif"/><Relationship Id="rId49" Type="http://schemas.openxmlformats.org/officeDocument/2006/relationships/image" Target="../media/image119.png"/><Relationship Id="rId57" Type="http://schemas.openxmlformats.org/officeDocument/2006/relationships/image" Target="../media/image127.png"/><Relationship Id="rId61" Type="http://schemas.openxmlformats.org/officeDocument/2006/relationships/image" Target="../media/image131.jpeg"/><Relationship Id="rId10" Type="http://schemas.openxmlformats.org/officeDocument/2006/relationships/image" Target="../media/image80.png"/><Relationship Id="rId19" Type="http://schemas.openxmlformats.org/officeDocument/2006/relationships/image" Target="../media/image89.jpeg"/><Relationship Id="rId31" Type="http://schemas.openxmlformats.org/officeDocument/2006/relationships/image" Target="../media/image101.png"/><Relationship Id="rId44" Type="http://schemas.openxmlformats.org/officeDocument/2006/relationships/image" Target="../media/image114.jpeg"/><Relationship Id="rId52" Type="http://schemas.openxmlformats.org/officeDocument/2006/relationships/image" Target="../media/image122.jpeg"/><Relationship Id="rId60" Type="http://schemas.openxmlformats.org/officeDocument/2006/relationships/image" Target="../media/image130.png"/><Relationship Id="rId65" Type="http://schemas.openxmlformats.org/officeDocument/2006/relationships/image" Target="../media/image135.png"/><Relationship Id="rId73" Type="http://schemas.openxmlformats.org/officeDocument/2006/relationships/image" Target="../media/image143.png"/><Relationship Id="rId78" Type="http://schemas.openxmlformats.org/officeDocument/2006/relationships/image" Target="../media/image148.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jpeg"/><Relationship Id="rId27" Type="http://schemas.openxmlformats.org/officeDocument/2006/relationships/image" Target="../media/image97.jpeg"/><Relationship Id="rId30" Type="http://schemas.openxmlformats.org/officeDocument/2006/relationships/image" Target="../media/image100.png"/><Relationship Id="rId35" Type="http://schemas.openxmlformats.org/officeDocument/2006/relationships/image" Target="../media/image105.png"/><Relationship Id="rId43" Type="http://schemas.openxmlformats.org/officeDocument/2006/relationships/image" Target="../media/image113.jpeg"/><Relationship Id="rId48" Type="http://schemas.openxmlformats.org/officeDocument/2006/relationships/image" Target="../media/image118.png"/><Relationship Id="rId56" Type="http://schemas.openxmlformats.org/officeDocument/2006/relationships/image" Target="../media/image126.png"/><Relationship Id="rId64" Type="http://schemas.openxmlformats.org/officeDocument/2006/relationships/image" Target="../media/image134.png"/><Relationship Id="rId69" Type="http://schemas.openxmlformats.org/officeDocument/2006/relationships/image" Target="../media/image139.png"/><Relationship Id="rId77" Type="http://schemas.openxmlformats.org/officeDocument/2006/relationships/image" Target="../media/image147.png"/><Relationship Id="rId8" Type="http://schemas.openxmlformats.org/officeDocument/2006/relationships/image" Target="../media/image78.png"/><Relationship Id="rId51" Type="http://schemas.openxmlformats.org/officeDocument/2006/relationships/image" Target="../media/image121.gif"/><Relationship Id="rId72" Type="http://schemas.openxmlformats.org/officeDocument/2006/relationships/image" Target="../media/image142.png"/><Relationship Id="rId3" Type="http://schemas.openxmlformats.org/officeDocument/2006/relationships/image" Target="../media/image73.jpeg"/><Relationship Id="rId12" Type="http://schemas.openxmlformats.org/officeDocument/2006/relationships/image" Target="../media/image82.jpeg"/><Relationship Id="rId17" Type="http://schemas.openxmlformats.org/officeDocument/2006/relationships/image" Target="../media/image87.png"/><Relationship Id="rId25" Type="http://schemas.openxmlformats.org/officeDocument/2006/relationships/image" Target="../media/image95.jpeg"/><Relationship Id="rId33" Type="http://schemas.openxmlformats.org/officeDocument/2006/relationships/image" Target="../media/image103.png"/><Relationship Id="rId38" Type="http://schemas.openxmlformats.org/officeDocument/2006/relationships/image" Target="../media/image108.png"/><Relationship Id="rId46" Type="http://schemas.openxmlformats.org/officeDocument/2006/relationships/image" Target="../media/image116.png"/><Relationship Id="rId59" Type="http://schemas.openxmlformats.org/officeDocument/2006/relationships/image" Target="../media/image129.gif"/><Relationship Id="rId67" Type="http://schemas.openxmlformats.org/officeDocument/2006/relationships/image" Target="../media/image137.png"/><Relationship Id="rId20" Type="http://schemas.openxmlformats.org/officeDocument/2006/relationships/image" Target="../media/image90.jpeg"/><Relationship Id="rId41" Type="http://schemas.openxmlformats.org/officeDocument/2006/relationships/image" Target="../media/image111.png"/><Relationship Id="rId54" Type="http://schemas.openxmlformats.org/officeDocument/2006/relationships/image" Target="../media/image124.png"/><Relationship Id="rId62" Type="http://schemas.openxmlformats.org/officeDocument/2006/relationships/image" Target="../media/image132.jpeg"/><Relationship Id="rId70" Type="http://schemas.openxmlformats.org/officeDocument/2006/relationships/image" Target="../media/image140.png"/><Relationship Id="rId75"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76.jpeg"/></Relationships>
</file>

<file path=ppt/slides/_rels/slide1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image" Target="../media/image153.jpe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2.png"/><Relationship Id="rId10" Type="http://schemas.openxmlformats.org/officeDocument/2006/relationships/image" Target="../media/image156.png"/><Relationship Id="rId4" Type="http://schemas.openxmlformats.org/officeDocument/2006/relationships/image" Target="../media/image151.jpeg"/><Relationship Id="rId9" Type="http://schemas.openxmlformats.org/officeDocument/2006/relationships/image" Target="../media/image15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2.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1.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jpeg"/><Relationship Id="rId4" Type="http://schemas.openxmlformats.org/officeDocument/2006/relationships/image" Target="../media/image163.jpeg"/></Relationships>
</file>

<file path=ppt/slides/_rels/slide2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uttakrits\Downloads\BG124586.jpg"/>
          <p:cNvPicPr>
            <a:picLocks noChangeAspect="1" noChangeArrowheads="1"/>
          </p:cNvPicPr>
          <p:nvPr/>
        </p:nvPicPr>
        <p:blipFill>
          <a:blip r:embed="rId2" cstate="print"/>
          <a:srcRect/>
          <a:stretch>
            <a:fillRect/>
          </a:stretch>
        </p:blipFill>
        <p:spPr bwMode="auto">
          <a:xfrm>
            <a:off x="-30102" y="0"/>
            <a:ext cx="9783702" cy="7315200"/>
          </a:xfrm>
          <a:prstGeom prst="rect">
            <a:avLst/>
          </a:prstGeom>
          <a:noFill/>
        </p:spPr>
      </p:pic>
      <p:sp>
        <p:nvSpPr>
          <p:cNvPr id="5" name="TextBox 9"/>
          <p:cNvSpPr txBox="1"/>
          <p:nvPr/>
        </p:nvSpPr>
        <p:spPr>
          <a:xfrm>
            <a:off x="4495800" y="317499"/>
            <a:ext cx="4953223" cy="1231106"/>
          </a:xfrm>
          <a:prstGeom prst="rect">
            <a:avLst/>
          </a:prstGeom>
        </p:spPr>
        <p:txBody>
          <a:bodyPr lIns="0" tIns="0" rIns="0" bIns="0" rtlCol="0" anchor="t">
            <a:spAutoFit/>
          </a:bodyPr>
          <a:lstStyle/>
          <a:p>
            <a:pPr algn="r"/>
            <a:r>
              <a:rPr lang="en-US" sz="4000" dirty="0">
                <a:solidFill>
                  <a:schemeClr val="tx2"/>
                </a:solidFill>
                <a:effectLst>
                  <a:outerShdw blurRad="38100" dist="38100" dir="2700000" algn="tl">
                    <a:srgbClr val="000000">
                      <a:alpha val="43137"/>
                    </a:srgbClr>
                  </a:outerShdw>
                </a:effectLst>
                <a:latin typeface="Montserrat Classic Bold"/>
              </a:rPr>
              <a:t>COMPANY PROFILE</a:t>
            </a:r>
          </a:p>
        </p:txBody>
      </p:sp>
      <p:sp>
        <p:nvSpPr>
          <p:cNvPr id="6" name="TextBox 8"/>
          <p:cNvSpPr txBox="1"/>
          <p:nvPr/>
        </p:nvSpPr>
        <p:spPr>
          <a:xfrm>
            <a:off x="306942" y="6471047"/>
            <a:ext cx="5865258" cy="615553"/>
          </a:xfrm>
          <a:prstGeom prst="rect">
            <a:avLst/>
          </a:prstGeom>
        </p:spPr>
        <p:txBody>
          <a:bodyPr lIns="0" tIns="0" rIns="0" bIns="0" rtlCol="0" anchor="t">
            <a:spAutoFit/>
          </a:bodyPr>
          <a:lstStyle/>
          <a:p>
            <a:pPr algn="l"/>
            <a:r>
              <a:rPr lang="en-US" sz="2000" spc="189" dirty="0">
                <a:solidFill>
                  <a:srgbClr val="F8FBFD"/>
                </a:solidFill>
                <a:effectLst>
                  <a:outerShdw blurRad="38100" dist="38100" dir="2700000" algn="tl">
                    <a:srgbClr val="000000">
                      <a:alpha val="43137"/>
                    </a:srgbClr>
                  </a:outerShdw>
                </a:effectLst>
                <a:latin typeface="Montserrat Classic"/>
              </a:rPr>
              <a:t>We give every ‘thing’ its own ID</a:t>
            </a:r>
          </a:p>
          <a:p>
            <a:pPr algn="l"/>
            <a:r>
              <a:rPr lang="en-US" sz="2000" spc="189" dirty="0">
                <a:solidFill>
                  <a:srgbClr val="F8FBFD"/>
                </a:solidFill>
                <a:effectLst>
                  <a:outerShdw blurRad="38100" dist="38100" dir="2700000" algn="tl">
                    <a:srgbClr val="000000">
                      <a:alpha val="43137"/>
                    </a:srgbClr>
                  </a:outerShdw>
                </a:effectLst>
                <a:latin typeface="Montserrat Classic"/>
              </a:rPr>
              <a:t>so it connects with the world</a:t>
            </a:r>
          </a:p>
        </p:txBody>
      </p:sp>
      <p:pic>
        <p:nvPicPr>
          <p:cNvPr id="1027" name="Picture 3" descr="D:\SATO\6.SATO LOGO_Icon\Powered On Site logo\New CI VI (2020)-20200319T012911Z-001\New CI VI (2020)\Logo\SATO POS logo.png"/>
          <p:cNvPicPr>
            <a:picLocks noChangeAspect="1" noChangeArrowheads="1"/>
          </p:cNvPicPr>
          <p:nvPr/>
        </p:nvPicPr>
        <p:blipFill>
          <a:blip r:embed="rId3" cstate="print"/>
          <a:srcRect/>
          <a:stretch>
            <a:fillRect/>
          </a:stretch>
        </p:blipFill>
        <p:spPr bwMode="auto">
          <a:xfrm>
            <a:off x="381000" y="457201"/>
            <a:ext cx="1600200" cy="47215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C:\Users\Nuttakrits\Desktop\สำเนาของ Company Report\6.jpg"/>
          <p:cNvPicPr>
            <a:picLocks noChangeAspect="1" noChangeArrowheads="1"/>
          </p:cNvPicPr>
          <p:nvPr/>
        </p:nvPicPr>
        <p:blipFill>
          <a:blip r:embed="rId3" cstate="print"/>
          <a:srcRect/>
          <a:stretch>
            <a:fillRect/>
          </a:stretch>
        </p:blipFill>
        <p:spPr bwMode="auto">
          <a:xfrm>
            <a:off x="0" y="0"/>
            <a:ext cx="9753600" cy="7315200"/>
          </a:xfrm>
          <a:prstGeom prst="rect">
            <a:avLst/>
          </a:prstGeom>
          <a:noFill/>
        </p:spPr>
      </p:pic>
      <p:sp>
        <p:nvSpPr>
          <p:cNvPr id="10" name="正方形/長方形 5"/>
          <p:cNvSpPr/>
          <p:nvPr/>
        </p:nvSpPr>
        <p:spPr>
          <a:xfrm>
            <a:off x="457776" y="2667000"/>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28" name="正方形/長方形 35"/>
          <p:cNvSpPr/>
          <p:nvPr/>
        </p:nvSpPr>
        <p:spPr>
          <a:xfrm>
            <a:off x="5124980" y="5564263"/>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29" name="正方形/長方形 37"/>
          <p:cNvSpPr/>
          <p:nvPr/>
        </p:nvSpPr>
        <p:spPr>
          <a:xfrm>
            <a:off x="459472" y="5564263"/>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31" name="正方形/長方形 43"/>
          <p:cNvSpPr/>
          <p:nvPr/>
        </p:nvSpPr>
        <p:spPr>
          <a:xfrm>
            <a:off x="5124980" y="2667000"/>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32" name="正方形/長方形 45"/>
          <p:cNvSpPr/>
          <p:nvPr/>
        </p:nvSpPr>
        <p:spPr>
          <a:xfrm>
            <a:off x="5124980" y="4108704"/>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33" name="正方形/長方形 5"/>
          <p:cNvSpPr/>
          <p:nvPr/>
        </p:nvSpPr>
        <p:spPr>
          <a:xfrm>
            <a:off x="459472" y="4108704"/>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6" name="TextBox 12"/>
          <p:cNvSpPr txBox="1"/>
          <p:nvPr/>
        </p:nvSpPr>
        <p:spPr>
          <a:xfrm>
            <a:off x="1524000" y="533400"/>
            <a:ext cx="6718678" cy="384464"/>
          </a:xfrm>
          <a:prstGeom prst="rect">
            <a:avLst/>
          </a:prstGeom>
        </p:spPr>
        <p:txBody>
          <a:bodyPr wrap="square" lIns="0" tIns="0" rIns="0" bIns="0" rtlCol="0" anchor="t">
            <a:spAutoFit/>
          </a:bodyPr>
          <a:lstStyle/>
          <a:p>
            <a:pPr algn="ctr">
              <a:lnSpc>
                <a:spcPts val="2800"/>
              </a:lnSpc>
            </a:pPr>
            <a:r>
              <a:rPr lang="en-US" altLang="ja-JP" sz="3600" b="1" dirty="0" smtClean="0">
                <a:solidFill>
                  <a:schemeClr val="bg1"/>
                </a:solidFill>
                <a:effectLst>
                  <a:outerShdw blurRad="38100" dist="38100" dir="2700000" algn="tl">
                    <a:srgbClr val="000000">
                      <a:alpha val="43137"/>
                    </a:srgbClr>
                  </a:outerShdw>
                </a:effectLst>
                <a:latin typeface="Calibri" panose="020F0502020204030204" pitchFamily="34" charset="0"/>
              </a:rPr>
              <a:t>PRODUCTS &amp; SERVICES</a:t>
            </a:r>
            <a:endParaRPr lang="en-US" sz="3600" b="1" spc="140" dirty="0">
              <a:solidFill>
                <a:schemeClr val="bg1"/>
              </a:solidFill>
              <a:effectLst>
                <a:outerShdw blurRad="38100" dist="38100" dir="2700000" algn="tl">
                  <a:srgbClr val="000000">
                    <a:alpha val="43137"/>
                  </a:srgbClr>
                </a:outerShdw>
              </a:effectLst>
              <a:latin typeface="Montserrat Classic"/>
            </a:endParaRPr>
          </a:p>
        </p:txBody>
      </p:sp>
      <p:pic>
        <p:nvPicPr>
          <p:cNvPr id="7" name="Picture 6" descr="20190911sato1.jpg"/>
          <p:cNvPicPr>
            <a:picLocks noChangeAspect="1"/>
          </p:cNvPicPr>
          <p:nvPr/>
        </p:nvPicPr>
        <p:blipFill>
          <a:blip r:embed="rId4" cstate="print"/>
          <a:stretch>
            <a:fillRect/>
          </a:stretch>
        </p:blipFill>
        <p:spPr>
          <a:xfrm>
            <a:off x="2434004" y="4490497"/>
            <a:ext cx="1188720" cy="848450"/>
          </a:xfrm>
          <a:prstGeom prst="rect">
            <a:avLst/>
          </a:prstGeom>
        </p:spPr>
      </p:pic>
      <p:pic>
        <p:nvPicPr>
          <p:cNvPr id="8" name="Picture 10"/>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2461714" y="5656620"/>
            <a:ext cx="2320189" cy="113788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10" descr="\\172.23.1.140\top\110018000-コーポレートマーケティング室共有\001_コーポレートプレゼン関係\コーポレートプレゼン使用画像\PPT用_画像_photo_ハードウェア_hardware.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460018" y="2767827"/>
            <a:ext cx="2320189" cy="113788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テキスト ボックス 6"/>
          <p:cNvSpPr txBox="1"/>
          <p:nvPr/>
        </p:nvSpPr>
        <p:spPr>
          <a:xfrm>
            <a:off x="371998" y="3228451"/>
            <a:ext cx="1828122" cy="688375"/>
          </a:xfrm>
          <a:prstGeom prst="rect">
            <a:avLst/>
          </a:prstGeom>
          <a:noFill/>
        </p:spPr>
        <p:txBody>
          <a:bodyPr wrap="square" lIns="68562" tIns="34281" rIns="68562" bIns="34281" rtlCol="0" anchor="t">
            <a:spAutoFit/>
          </a:bodyPr>
          <a:lstStyle/>
          <a:p>
            <a:pPr marL="342809" indent="-134964">
              <a:lnSpc>
                <a:spcPct val="125000"/>
              </a:lnSpc>
              <a:buClr>
                <a:schemeClr val="accent1"/>
              </a:buClr>
              <a:buFont typeface="Wingdings" panose="05000000000000000000" pitchFamily="2" charset="2"/>
              <a:buChar char="l"/>
            </a:pPr>
            <a:r>
              <a:rPr lang="en-US" altLang="ja-JP" sz="1100">
                <a:latin typeface="Calibri" panose="020F0502020204030204" pitchFamily="34" charset="0"/>
              </a:rPr>
              <a:t>Printers</a:t>
            </a:r>
          </a:p>
          <a:p>
            <a:pPr marL="342809" indent="-134964">
              <a:lnSpc>
                <a:spcPct val="125000"/>
              </a:lnSpc>
              <a:buClr>
                <a:schemeClr val="accent1"/>
              </a:buClr>
              <a:buFont typeface="Wingdings" panose="05000000000000000000" pitchFamily="2" charset="2"/>
              <a:buChar char="l"/>
            </a:pPr>
            <a:r>
              <a:rPr lang="en-US" altLang="ja-JP" sz="1100">
                <a:latin typeface="Calibri" panose="020F0502020204030204" pitchFamily="34" charset="0"/>
              </a:rPr>
              <a:t>Auto-labelers</a:t>
            </a:r>
          </a:p>
          <a:p>
            <a:pPr marL="342809" indent="-134964">
              <a:lnSpc>
                <a:spcPct val="125000"/>
              </a:lnSpc>
              <a:buClr>
                <a:schemeClr val="accent1"/>
              </a:buClr>
              <a:buFont typeface="Wingdings" panose="05000000000000000000" pitchFamily="2" charset="2"/>
              <a:buChar char="l"/>
            </a:pPr>
            <a:r>
              <a:rPr lang="en-US" altLang="ja-JP" sz="1100">
                <a:latin typeface="Calibri" panose="020F0502020204030204" pitchFamily="34" charset="0"/>
              </a:rPr>
              <a:t>Hand labelers</a:t>
            </a:r>
            <a:endParaRPr lang="ja-JP" altLang="en-US" sz="1100">
              <a:latin typeface="Calibri" panose="020F0502020204030204" pitchFamily="34" charset="0"/>
            </a:endParaRPr>
          </a:p>
        </p:txBody>
      </p:sp>
      <p:sp>
        <p:nvSpPr>
          <p:cNvPr id="12" name="テキスト ボックス 7"/>
          <p:cNvSpPr txBox="1"/>
          <p:nvPr/>
        </p:nvSpPr>
        <p:spPr>
          <a:xfrm>
            <a:off x="546784" y="2746370"/>
            <a:ext cx="976257" cy="354181"/>
          </a:xfrm>
          <a:prstGeom prst="rect">
            <a:avLst/>
          </a:prstGeom>
          <a:noFill/>
        </p:spPr>
        <p:txBody>
          <a:bodyPr wrap="none" lIns="68562" tIns="34281" rIns="68562" bIns="34281" rtlCol="0" anchor="ctr">
            <a:spAutoFit/>
          </a:bodyPr>
          <a:lstStyle/>
          <a:p>
            <a:pPr>
              <a:lnSpc>
                <a:spcPct val="125000"/>
              </a:lnSpc>
            </a:pPr>
            <a:r>
              <a:rPr lang="en-US" altLang="ja-JP" sz="1600" b="1">
                <a:solidFill>
                  <a:schemeClr val="accent5">
                    <a:lumMod val="75000"/>
                  </a:schemeClr>
                </a:solidFill>
                <a:latin typeface="Calibri" panose="020F0502020204030204" pitchFamily="34" charset="0"/>
              </a:rPr>
              <a:t>Hardware</a:t>
            </a:r>
            <a:endParaRPr lang="ja-JP" altLang="en-US" sz="1600" b="1">
              <a:solidFill>
                <a:schemeClr val="accent5">
                  <a:lumMod val="75000"/>
                </a:schemeClr>
              </a:solidFill>
              <a:latin typeface="Calibri" panose="020F0502020204030204" pitchFamily="34" charset="0"/>
            </a:endParaRPr>
          </a:p>
        </p:txBody>
      </p:sp>
      <p:sp>
        <p:nvSpPr>
          <p:cNvPr id="13" name="テキスト ボックス 10"/>
          <p:cNvSpPr txBox="1"/>
          <p:nvPr/>
        </p:nvSpPr>
        <p:spPr>
          <a:xfrm>
            <a:off x="371998" y="6125270"/>
            <a:ext cx="2005305" cy="476779"/>
          </a:xfrm>
          <a:prstGeom prst="rect">
            <a:avLst/>
          </a:prstGeom>
          <a:noFill/>
        </p:spPr>
        <p:txBody>
          <a:bodyPr wrap="square" lIns="68562" tIns="34281" rIns="68562" bIns="34281" rtlCol="0" anchor="t">
            <a:spAutoFit/>
          </a:bodyPr>
          <a:lstStyle/>
          <a:p>
            <a:pPr marL="342809" indent="-134964">
              <a:lnSpc>
                <a:spcPct val="125000"/>
              </a:lnSpc>
              <a:buClr>
                <a:schemeClr val="accent1"/>
              </a:buClr>
              <a:buFont typeface="Wingdings" panose="05000000000000000000" pitchFamily="2" charset="2"/>
              <a:buChar char="l"/>
            </a:pPr>
            <a:r>
              <a:rPr lang="en-US" altLang="ja-JP" sz="1100">
                <a:latin typeface="Calibri" panose="020F0502020204030204" pitchFamily="34" charset="0"/>
              </a:rPr>
              <a:t>General-purpose software</a:t>
            </a:r>
          </a:p>
          <a:p>
            <a:pPr marL="342809" indent="-134964">
              <a:lnSpc>
                <a:spcPct val="125000"/>
              </a:lnSpc>
              <a:buClr>
                <a:schemeClr val="accent1"/>
              </a:buClr>
              <a:buFont typeface="Wingdings" panose="05000000000000000000" pitchFamily="2" charset="2"/>
              <a:buChar char="l"/>
            </a:pPr>
            <a:r>
              <a:rPr lang="en-US" altLang="ja-JP" sz="1100">
                <a:latin typeface="Calibri" panose="020F0502020204030204" pitchFamily="34" charset="0"/>
              </a:rPr>
              <a:t>Custom software</a:t>
            </a:r>
            <a:endParaRPr lang="ja-JP" altLang="en-US" sz="1100">
              <a:latin typeface="Calibri" panose="020F0502020204030204" pitchFamily="34" charset="0"/>
            </a:endParaRPr>
          </a:p>
        </p:txBody>
      </p:sp>
      <p:sp>
        <p:nvSpPr>
          <p:cNvPr id="14" name="テキスト ボックス 11"/>
          <p:cNvSpPr txBox="1"/>
          <p:nvPr/>
        </p:nvSpPr>
        <p:spPr>
          <a:xfrm>
            <a:off x="548477" y="5701571"/>
            <a:ext cx="908226" cy="354181"/>
          </a:xfrm>
          <a:prstGeom prst="rect">
            <a:avLst/>
          </a:prstGeom>
          <a:noFill/>
        </p:spPr>
        <p:txBody>
          <a:bodyPr wrap="none" lIns="68562" tIns="34281" rIns="68562" bIns="34281" rtlCol="0" anchor="ctr">
            <a:spAutoFit/>
          </a:bodyPr>
          <a:lstStyle/>
          <a:p>
            <a:pPr>
              <a:lnSpc>
                <a:spcPct val="125000"/>
              </a:lnSpc>
            </a:pPr>
            <a:r>
              <a:rPr lang="en-US" altLang="ja-JP" sz="1600" b="1">
                <a:solidFill>
                  <a:schemeClr val="accent5">
                    <a:lumMod val="75000"/>
                  </a:schemeClr>
                </a:solidFill>
                <a:latin typeface="Calibri" panose="020F0502020204030204" pitchFamily="34" charset="0"/>
              </a:rPr>
              <a:t>Software</a:t>
            </a:r>
            <a:endParaRPr lang="ja-JP" altLang="en-US" sz="1600" b="1">
              <a:solidFill>
                <a:schemeClr val="accent5">
                  <a:lumMod val="75000"/>
                </a:schemeClr>
              </a:solidFill>
              <a:latin typeface="Calibri" panose="020F0502020204030204" pitchFamily="34" charset="0"/>
            </a:endParaRPr>
          </a:p>
        </p:txBody>
      </p:sp>
      <p:pic>
        <p:nvPicPr>
          <p:cNvPr id="15" name="Picture 10"/>
          <p:cNvPicPr>
            <a:picLocks noChangeAspect="1" noChangeArrowheads="1"/>
          </p:cNvPicPr>
          <p:nvPr/>
        </p:nvPicPr>
        <p:blipFill>
          <a:blip r:embed="rId7" cstate="print">
            <a:extLst>
              <a:ext uri="{28A0092B-C50C-407E-A947-70E740481C1C}">
                <a14:useLocalDpi xmlns="" xmlns:a14="http://schemas.microsoft.com/office/drawing/2010/main" val="0"/>
              </a:ext>
            </a:extLst>
          </a:blip>
          <a:stretch>
            <a:fillRect/>
          </a:stretch>
        </p:blipFill>
        <p:spPr bwMode="auto">
          <a:xfrm>
            <a:off x="7137404" y="5665087"/>
            <a:ext cx="2320189" cy="1137884"/>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テキスト ボックス 14"/>
          <p:cNvSpPr txBox="1"/>
          <p:nvPr/>
        </p:nvSpPr>
        <p:spPr>
          <a:xfrm>
            <a:off x="5047687" y="6103065"/>
            <a:ext cx="1829818" cy="688375"/>
          </a:xfrm>
          <a:prstGeom prst="rect">
            <a:avLst/>
          </a:prstGeom>
          <a:noFill/>
        </p:spPr>
        <p:txBody>
          <a:bodyPr wrap="square" lIns="68562" tIns="34281" rIns="68562" bIns="34281" rtlCol="0" anchor="t">
            <a:spAutoFit/>
          </a:bodyPr>
          <a:lstStyle/>
          <a:p>
            <a:pPr marL="342809" indent="-134964">
              <a:lnSpc>
                <a:spcPct val="125000"/>
              </a:lnSpc>
              <a:buClr>
                <a:schemeClr val="accent1"/>
              </a:buClr>
              <a:buFont typeface="Wingdings" panose="05000000000000000000" pitchFamily="2" charset="2"/>
              <a:buChar char="l"/>
            </a:pPr>
            <a:r>
              <a:rPr lang="en-US" altLang="ja-JP" sz="1100">
                <a:latin typeface="Calibri" panose="020F0502020204030204" pitchFamily="34" charset="0"/>
              </a:rPr>
              <a:t>Scanners</a:t>
            </a:r>
          </a:p>
          <a:p>
            <a:pPr marL="342809" indent="-134964">
              <a:lnSpc>
                <a:spcPct val="125000"/>
              </a:lnSpc>
              <a:buClr>
                <a:schemeClr val="accent1"/>
              </a:buClr>
              <a:buFont typeface="Wingdings" panose="05000000000000000000" pitchFamily="2" charset="2"/>
              <a:buChar char="l"/>
            </a:pPr>
            <a:r>
              <a:rPr lang="en-US" altLang="ja-JP" sz="1100">
                <a:latin typeface="Calibri" panose="020F0502020204030204" pitchFamily="34" charset="0"/>
              </a:rPr>
              <a:t>Handy terminals</a:t>
            </a:r>
          </a:p>
          <a:p>
            <a:pPr marL="342809" indent="-134964">
              <a:lnSpc>
                <a:spcPct val="125000"/>
              </a:lnSpc>
              <a:buClr>
                <a:schemeClr val="accent1"/>
              </a:buClr>
              <a:buFont typeface="Wingdings" panose="05000000000000000000" pitchFamily="2" charset="2"/>
              <a:buChar char="l"/>
            </a:pPr>
            <a:r>
              <a:rPr lang="en-US" altLang="ja-JP" sz="1100">
                <a:latin typeface="Calibri" panose="020F0502020204030204" pitchFamily="34" charset="0"/>
              </a:rPr>
              <a:t>Connection tools</a:t>
            </a:r>
            <a:endParaRPr lang="ja-JP" altLang="en-US" sz="1100">
              <a:latin typeface="Calibri" panose="020F0502020204030204" pitchFamily="34" charset="0"/>
            </a:endParaRPr>
          </a:p>
        </p:txBody>
      </p:sp>
      <p:sp>
        <p:nvSpPr>
          <p:cNvPr id="17" name="テキスト ボックス 15"/>
          <p:cNvSpPr txBox="1"/>
          <p:nvPr/>
        </p:nvSpPr>
        <p:spPr>
          <a:xfrm>
            <a:off x="5224169" y="5711490"/>
            <a:ext cx="1755252" cy="354181"/>
          </a:xfrm>
          <a:prstGeom prst="rect">
            <a:avLst/>
          </a:prstGeom>
          <a:noFill/>
        </p:spPr>
        <p:txBody>
          <a:bodyPr wrap="none" lIns="68562" tIns="34281" rIns="68562" bIns="34281" rtlCol="0" anchor="ctr">
            <a:spAutoFit/>
          </a:bodyPr>
          <a:lstStyle/>
          <a:p>
            <a:pPr>
              <a:lnSpc>
                <a:spcPct val="125000"/>
              </a:lnSpc>
            </a:pPr>
            <a:r>
              <a:rPr lang="en-US" altLang="ja-JP" sz="1600" b="1">
                <a:solidFill>
                  <a:schemeClr val="accent5">
                    <a:lumMod val="75000"/>
                  </a:schemeClr>
                </a:solidFill>
                <a:latin typeface="Calibri" panose="020F0502020204030204" pitchFamily="34" charset="0"/>
              </a:rPr>
              <a:t>System peripherals</a:t>
            </a:r>
            <a:endParaRPr lang="ja-JP" altLang="en-US" sz="1600" b="1">
              <a:solidFill>
                <a:schemeClr val="accent5">
                  <a:lumMod val="75000"/>
                </a:schemeClr>
              </a:solidFill>
              <a:latin typeface="Calibri" panose="020F0502020204030204" pitchFamily="34" charset="0"/>
            </a:endParaRPr>
          </a:p>
        </p:txBody>
      </p:sp>
      <p:pic>
        <p:nvPicPr>
          <p:cNvPr id="18" name="Picture 10"/>
          <p:cNvPicPr>
            <a:picLocks noChangeAspect="1" noChangeArrowheads="1"/>
          </p:cNvPicPr>
          <p:nvPr/>
        </p:nvPicPr>
        <p:blipFill>
          <a:blip r:embed="rId8" cstate="print">
            <a:extLst>
              <a:ext uri="{28A0092B-C50C-407E-A947-70E740481C1C}">
                <a14:useLocalDpi xmlns="" xmlns:a14="http://schemas.microsoft.com/office/drawing/2010/main" val="0"/>
              </a:ext>
            </a:extLst>
          </a:blip>
          <a:stretch>
            <a:fillRect/>
          </a:stretch>
        </p:blipFill>
        <p:spPr bwMode="auto">
          <a:xfrm>
            <a:off x="7128036" y="2767824"/>
            <a:ext cx="2320189" cy="1137884"/>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テキスト ボックス 18"/>
          <p:cNvSpPr txBox="1"/>
          <p:nvPr/>
        </p:nvSpPr>
        <p:spPr>
          <a:xfrm>
            <a:off x="5019977" y="3119977"/>
            <a:ext cx="1934505" cy="899972"/>
          </a:xfrm>
          <a:prstGeom prst="rect">
            <a:avLst/>
          </a:prstGeom>
          <a:noFill/>
        </p:spPr>
        <p:txBody>
          <a:bodyPr wrap="square" lIns="68562" tIns="34281" rIns="68562" bIns="34281" rtlCol="0" anchor="t">
            <a:spAutoFit/>
          </a:bodyPr>
          <a:lstStyle/>
          <a:p>
            <a:pPr marL="342809" indent="-134964">
              <a:lnSpc>
                <a:spcPct val="125000"/>
              </a:lnSpc>
              <a:buClr>
                <a:schemeClr val="accent1"/>
              </a:buClr>
              <a:buFont typeface="Wingdings" panose="05000000000000000000" pitchFamily="2" charset="2"/>
              <a:buChar char="l"/>
            </a:pPr>
            <a:r>
              <a:rPr lang="en-US" altLang="ja-JP" sz="1100" dirty="0">
                <a:latin typeface="Calibri" panose="020F0502020204030204" pitchFamily="34" charset="0"/>
              </a:rPr>
              <a:t>Labels</a:t>
            </a:r>
          </a:p>
          <a:p>
            <a:pPr marL="342809" indent="-134964">
              <a:lnSpc>
                <a:spcPct val="125000"/>
              </a:lnSpc>
              <a:buClr>
                <a:schemeClr val="accent1"/>
              </a:buClr>
              <a:buFont typeface="Wingdings" panose="05000000000000000000" pitchFamily="2" charset="2"/>
              <a:buChar char="l"/>
            </a:pPr>
            <a:r>
              <a:rPr lang="en-US" altLang="ja-JP" sz="1100" dirty="0">
                <a:latin typeface="Calibri" panose="020F0502020204030204" pitchFamily="34" charset="0"/>
              </a:rPr>
              <a:t>Tags, tickets</a:t>
            </a:r>
          </a:p>
          <a:p>
            <a:pPr marL="342809" indent="-134964">
              <a:lnSpc>
                <a:spcPct val="125000"/>
              </a:lnSpc>
              <a:buClr>
                <a:schemeClr val="accent1"/>
              </a:buClr>
              <a:buFont typeface="Wingdings" panose="05000000000000000000" pitchFamily="2" charset="2"/>
              <a:buChar char="l"/>
            </a:pPr>
            <a:r>
              <a:rPr lang="en-US" altLang="ja-JP" sz="1100" dirty="0">
                <a:latin typeface="Calibri" panose="020F0502020204030204" pitchFamily="34" charset="0"/>
              </a:rPr>
              <a:t>RFID</a:t>
            </a:r>
          </a:p>
          <a:p>
            <a:pPr marL="342809" indent="-134964">
              <a:lnSpc>
                <a:spcPct val="125000"/>
              </a:lnSpc>
              <a:buClr>
                <a:schemeClr val="accent1"/>
              </a:buClr>
              <a:buFont typeface="Wingdings" panose="05000000000000000000" pitchFamily="2" charset="2"/>
              <a:buChar char="l"/>
            </a:pPr>
            <a:r>
              <a:rPr lang="en-US" altLang="ja-JP" sz="1100" dirty="0">
                <a:latin typeface="Calibri" panose="020F0502020204030204" pitchFamily="34" charset="0"/>
              </a:rPr>
              <a:t>Carbon ribbons</a:t>
            </a:r>
          </a:p>
        </p:txBody>
      </p:sp>
      <p:sp>
        <p:nvSpPr>
          <p:cNvPr id="20" name="テキスト ボックス 19"/>
          <p:cNvSpPr txBox="1"/>
          <p:nvPr/>
        </p:nvSpPr>
        <p:spPr>
          <a:xfrm>
            <a:off x="5205627" y="2746370"/>
            <a:ext cx="1273389" cy="354181"/>
          </a:xfrm>
          <a:prstGeom prst="rect">
            <a:avLst/>
          </a:prstGeom>
          <a:noFill/>
        </p:spPr>
        <p:txBody>
          <a:bodyPr wrap="none" lIns="68562" tIns="34281" rIns="68562" bIns="34281" rtlCol="0" anchor="ctr">
            <a:spAutoFit/>
          </a:bodyPr>
          <a:lstStyle/>
          <a:p>
            <a:pPr>
              <a:lnSpc>
                <a:spcPct val="125000"/>
              </a:lnSpc>
            </a:pPr>
            <a:r>
              <a:rPr lang="en-US" altLang="ja-JP" sz="1600" b="1">
                <a:solidFill>
                  <a:schemeClr val="accent5">
                    <a:lumMod val="75000"/>
                  </a:schemeClr>
                </a:solidFill>
                <a:latin typeface="Calibri" panose="020F0502020204030204" pitchFamily="34" charset="0"/>
              </a:rPr>
              <a:t>Consumables</a:t>
            </a:r>
            <a:endParaRPr lang="ja-JP" altLang="en-US" sz="1600" b="1">
              <a:solidFill>
                <a:schemeClr val="accent5">
                  <a:lumMod val="75000"/>
                </a:schemeClr>
              </a:solidFill>
              <a:latin typeface="Calibri" panose="020F0502020204030204" pitchFamily="34" charset="0"/>
            </a:endParaRPr>
          </a:p>
        </p:txBody>
      </p:sp>
      <p:pic>
        <p:nvPicPr>
          <p:cNvPr id="21" name="Picture 10"/>
          <p:cNvPicPr>
            <a:picLocks noChangeAspect="1" noChangeArrowheads="1"/>
          </p:cNvPicPr>
          <p:nvPr/>
        </p:nvPicPr>
        <p:blipFill>
          <a:blip r:embed="rId9" cstate="print">
            <a:extLst>
              <a:ext uri="{28A0092B-C50C-407E-A947-70E740481C1C}">
                <a14:useLocalDpi xmlns="" xmlns:a14="http://schemas.microsoft.com/office/drawing/2010/main" val="0"/>
              </a:ext>
            </a:extLst>
          </a:blip>
          <a:stretch>
            <a:fillRect/>
          </a:stretch>
        </p:blipFill>
        <p:spPr bwMode="auto">
          <a:xfrm>
            <a:off x="7128036" y="4201064"/>
            <a:ext cx="2320189" cy="1137883"/>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テキスト ボックス 22"/>
          <p:cNvSpPr txBox="1"/>
          <p:nvPr/>
        </p:nvSpPr>
        <p:spPr>
          <a:xfrm>
            <a:off x="5019975" y="4669711"/>
            <a:ext cx="1952000" cy="476779"/>
          </a:xfrm>
          <a:prstGeom prst="rect">
            <a:avLst/>
          </a:prstGeom>
          <a:noFill/>
        </p:spPr>
        <p:txBody>
          <a:bodyPr wrap="square" lIns="68562" tIns="34281" rIns="68562" bIns="34281" rtlCol="0" anchor="t">
            <a:spAutoFit/>
          </a:bodyPr>
          <a:lstStyle/>
          <a:p>
            <a:pPr marL="342809" indent="-134964">
              <a:lnSpc>
                <a:spcPct val="125000"/>
              </a:lnSpc>
              <a:buClr>
                <a:schemeClr val="accent1"/>
              </a:buClr>
              <a:buFont typeface="Wingdings" panose="05000000000000000000" pitchFamily="2" charset="2"/>
              <a:buChar char="l"/>
            </a:pPr>
            <a:r>
              <a:rPr lang="en-US" altLang="ja-JP" sz="1100" dirty="0">
                <a:latin typeface="Calibri" panose="020F0502020204030204" pitchFamily="34" charset="0"/>
              </a:rPr>
              <a:t>Hardware maintenance</a:t>
            </a:r>
          </a:p>
          <a:p>
            <a:pPr marL="342809" indent="-134964">
              <a:lnSpc>
                <a:spcPct val="125000"/>
              </a:lnSpc>
              <a:buClr>
                <a:schemeClr val="accent1"/>
              </a:buClr>
              <a:buFont typeface="Wingdings" panose="05000000000000000000" pitchFamily="2" charset="2"/>
              <a:buChar char="l"/>
            </a:pPr>
            <a:r>
              <a:rPr lang="en-US" altLang="ja-JP" sz="1100" dirty="0">
                <a:latin typeface="Calibri" panose="020F0502020204030204" pitchFamily="34" charset="0"/>
              </a:rPr>
              <a:t>Regular servicing</a:t>
            </a:r>
            <a:endParaRPr lang="ja-JP" altLang="en-US" sz="1100">
              <a:latin typeface="Calibri" panose="020F0502020204030204" pitchFamily="34" charset="0"/>
            </a:endParaRPr>
          </a:p>
        </p:txBody>
      </p:sp>
      <p:sp>
        <p:nvSpPr>
          <p:cNvPr id="23" name="テキスト ボックス 23"/>
          <p:cNvSpPr txBox="1"/>
          <p:nvPr/>
        </p:nvSpPr>
        <p:spPr>
          <a:xfrm>
            <a:off x="5205628" y="4254892"/>
            <a:ext cx="1854317" cy="336421"/>
          </a:xfrm>
          <a:prstGeom prst="rect">
            <a:avLst/>
          </a:prstGeom>
          <a:noFill/>
        </p:spPr>
        <p:txBody>
          <a:bodyPr wrap="none" lIns="68562" tIns="34281" rIns="68562" bIns="34281" rtlCol="0" anchor="ctr">
            <a:spAutoFit/>
          </a:bodyPr>
          <a:lstStyle/>
          <a:p>
            <a:pPr>
              <a:lnSpc>
                <a:spcPct val="125000"/>
              </a:lnSpc>
            </a:pPr>
            <a:r>
              <a:rPr lang="en-US" altLang="ja-JP" sz="1500" b="1">
                <a:solidFill>
                  <a:schemeClr val="accent5">
                    <a:lumMod val="75000"/>
                  </a:schemeClr>
                </a:solidFill>
                <a:latin typeface="Calibri" panose="020F0502020204030204" pitchFamily="34" charset="0"/>
              </a:rPr>
              <a:t>Maintenance support</a:t>
            </a:r>
            <a:endParaRPr lang="ja-JP" altLang="en-US" sz="1500" b="1">
              <a:solidFill>
                <a:schemeClr val="accent5">
                  <a:lumMod val="75000"/>
                </a:schemeClr>
              </a:solidFill>
              <a:latin typeface="Calibri" panose="020F0502020204030204" pitchFamily="34" charset="0"/>
            </a:endParaRPr>
          </a:p>
        </p:txBody>
      </p:sp>
      <p:cxnSp>
        <p:nvCxnSpPr>
          <p:cNvPr id="24" name="直線コネクタ 29"/>
          <p:cNvCxnSpPr/>
          <p:nvPr/>
        </p:nvCxnSpPr>
        <p:spPr>
          <a:xfrm>
            <a:off x="609988" y="6066855"/>
            <a:ext cx="1677606" cy="0"/>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5" name="直線コネクタ 30"/>
          <p:cNvCxnSpPr/>
          <p:nvPr/>
        </p:nvCxnSpPr>
        <p:spPr>
          <a:xfrm>
            <a:off x="5285678" y="6077464"/>
            <a:ext cx="1677606" cy="0"/>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6" name="直線コネクタ 31"/>
          <p:cNvCxnSpPr/>
          <p:nvPr/>
        </p:nvCxnSpPr>
        <p:spPr>
          <a:xfrm>
            <a:off x="5286047" y="3108513"/>
            <a:ext cx="1677606" cy="0"/>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7" name="直線コネクタ 32"/>
          <p:cNvCxnSpPr/>
          <p:nvPr/>
        </p:nvCxnSpPr>
        <p:spPr>
          <a:xfrm>
            <a:off x="5286047" y="4611296"/>
            <a:ext cx="1677606" cy="0"/>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0" name="直線コネクタ 39"/>
          <p:cNvCxnSpPr/>
          <p:nvPr/>
        </p:nvCxnSpPr>
        <p:spPr>
          <a:xfrm>
            <a:off x="608292" y="3108513"/>
            <a:ext cx="1677606" cy="0"/>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34" name="Picture 33" descr="Asset 14.png"/>
          <p:cNvPicPr>
            <a:picLocks noChangeAspect="1"/>
          </p:cNvPicPr>
          <p:nvPr/>
        </p:nvPicPr>
        <p:blipFill>
          <a:blip r:embed="rId10" cstate="print"/>
          <a:stretch>
            <a:fillRect/>
          </a:stretch>
        </p:blipFill>
        <p:spPr>
          <a:xfrm>
            <a:off x="1592316" y="4324063"/>
            <a:ext cx="914400" cy="1014884"/>
          </a:xfrm>
          <a:prstGeom prst="rect">
            <a:avLst/>
          </a:prstGeom>
        </p:spPr>
      </p:pic>
      <p:pic>
        <p:nvPicPr>
          <p:cNvPr id="35" name="Picture 34" descr="PW2NX.jpg"/>
          <p:cNvPicPr>
            <a:picLocks noChangeAspect="1"/>
          </p:cNvPicPr>
          <p:nvPr/>
        </p:nvPicPr>
        <p:blipFill>
          <a:blip r:embed="rId11" cstate="print"/>
          <a:stretch>
            <a:fillRect/>
          </a:stretch>
        </p:blipFill>
        <p:spPr>
          <a:xfrm>
            <a:off x="566727" y="4454488"/>
            <a:ext cx="914400" cy="926024"/>
          </a:xfrm>
          <a:prstGeom prst="rect">
            <a:avLst/>
          </a:prstGeom>
        </p:spPr>
      </p:pic>
      <p:pic>
        <p:nvPicPr>
          <p:cNvPr id="36" name="Picture 35" descr="CL4NX (PNG).png"/>
          <p:cNvPicPr>
            <a:picLocks noChangeAspect="1"/>
          </p:cNvPicPr>
          <p:nvPr/>
        </p:nvPicPr>
        <p:blipFill>
          <a:blip r:embed="rId12" cstate="print"/>
          <a:stretch>
            <a:fillRect/>
          </a:stretch>
        </p:blipFill>
        <p:spPr>
          <a:xfrm>
            <a:off x="3595014" y="4132315"/>
            <a:ext cx="1097280" cy="1275907"/>
          </a:xfrm>
          <a:prstGeom prst="rect">
            <a:avLst/>
          </a:prstGeom>
        </p:spPr>
      </p:pic>
      <p:sp>
        <p:nvSpPr>
          <p:cNvPr id="37" name="TextBox 36"/>
          <p:cNvSpPr txBox="1"/>
          <p:nvPr/>
        </p:nvSpPr>
        <p:spPr>
          <a:xfrm>
            <a:off x="520767" y="4174421"/>
            <a:ext cx="1121589" cy="307777"/>
          </a:xfrm>
          <a:prstGeom prst="rect">
            <a:avLst/>
          </a:prstGeom>
          <a:noFill/>
        </p:spPr>
        <p:txBody>
          <a:bodyPr wrap="none" rtlCol="0">
            <a:spAutoFit/>
          </a:bodyPr>
          <a:lstStyle/>
          <a:p>
            <a:r>
              <a:rPr lang="en-US" sz="1400" b="1">
                <a:solidFill>
                  <a:schemeClr val="accent5">
                    <a:lumMod val="75000"/>
                  </a:schemeClr>
                </a:solidFill>
              </a:rPr>
              <a:t>SATO Printer</a:t>
            </a:r>
          </a:p>
        </p:txBody>
      </p:sp>
      <p:sp>
        <p:nvSpPr>
          <p:cNvPr id="38" name="Rectangle 37"/>
          <p:cNvSpPr/>
          <p:nvPr/>
        </p:nvSpPr>
        <p:spPr>
          <a:xfrm>
            <a:off x="0" y="1295400"/>
            <a:ext cx="9753600" cy="1043470"/>
          </a:xfrm>
          <a:prstGeom prst="rect">
            <a:avLst/>
          </a:prstGeom>
          <a:gradFill flip="none" rotWithShape="1">
            <a:gsLst>
              <a:gs pos="0">
                <a:srgbClr val="003894"/>
              </a:gs>
              <a:gs pos="50000">
                <a:srgbClr val="0081CC"/>
              </a:gs>
              <a:gs pos="100000">
                <a:srgbClr val="00A0E9"/>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テキスト ボックス 34"/>
          <p:cNvSpPr txBox="1"/>
          <p:nvPr/>
        </p:nvSpPr>
        <p:spPr>
          <a:xfrm>
            <a:off x="381000" y="1351632"/>
            <a:ext cx="8996897" cy="931006"/>
          </a:xfrm>
          <a:prstGeom prst="rect">
            <a:avLst/>
          </a:prstGeom>
          <a:noFill/>
        </p:spPr>
        <p:txBody>
          <a:bodyPr wrap="square" lIns="68562" tIns="34281" rIns="68562" bIns="34281" rtlCol="0" anchor="ctr">
            <a:spAutoFit/>
          </a:bodyPr>
          <a:lstStyle/>
          <a:p>
            <a:pPr algn="ctr"/>
            <a:r>
              <a:rPr lang="en-US" altLang="ja-JP" sz="2800" b="1" dirty="0">
                <a:solidFill>
                  <a:schemeClr val="bg1"/>
                </a:solidFill>
                <a:latin typeface="Calibri" panose="020F0502020204030204" pitchFamily="34" charset="0"/>
              </a:rPr>
              <a:t>One-stop solution for products and services </a:t>
            </a:r>
            <a:br>
              <a:rPr lang="en-US" altLang="ja-JP" sz="2800" b="1" dirty="0">
                <a:solidFill>
                  <a:schemeClr val="bg1"/>
                </a:solidFill>
                <a:latin typeface="Calibri" panose="020F0502020204030204" pitchFamily="34" charset="0"/>
              </a:rPr>
            </a:br>
            <a:r>
              <a:rPr lang="en-US" altLang="ja-JP" sz="2800" b="1" dirty="0">
                <a:solidFill>
                  <a:schemeClr val="bg1"/>
                </a:solidFill>
                <a:latin typeface="Calibri" panose="020F0502020204030204" pitchFamily="34" charset="0"/>
              </a:rPr>
              <a:t>that answer to customers’ on-site challenges</a:t>
            </a:r>
            <a:endParaRPr lang="ja-JP" altLang="en-US" sz="2800" b="1">
              <a:solidFill>
                <a:schemeClr val="bg1"/>
              </a:solidFill>
              <a:latin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uttakrits\Desktop\สำเนาของ Company Report\8.jpg"/>
          <p:cNvPicPr>
            <a:picLocks noChangeAspect="1" noChangeArrowheads="1"/>
          </p:cNvPicPr>
          <p:nvPr/>
        </p:nvPicPr>
        <p:blipFill>
          <a:blip r:embed="rId3" cstate="print"/>
          <a:srcRect/>
          <a:stretch>
            <a:fillRect/>
          </a:stretch>
        </p:blipFill>
        <p:spPr bwMode="auto">
          <a:xfrm>
            <a:off x="0" y="0"/>
            <a:ext cx="9753600" cy="7315200"/>
          </a:xfrm>
          <a:prstGeom prst="rect">
            <a:avLst/>
          </a:prstGeom>
          <a:noFill/>
        </p:spPr>
      </p:pic>
      <p:sp>
        <p:nvSpPr>
          <p:cNvPr id="5" name="TextBox 12"/>
          <p:cNvSpPr txBox="1"/>
          <p:nvPr/>
        </p:nvSpPr>
        <p:spPr>
          <a:xfrm>
            <a:off x="2819401" y="124748"/>
            <a:ext cx="6718678" cy="359073"/>
          </a:xfrm>
          <a:prstGeom prst="rect">
            <a:avLst/>
          </a:prstGeom>
        </p:spPr>
        <p:txBody>
          <a:bodyPr wrap="square" lIns="0" tIns="0" rIns="0" bIns="0" rtlCol="0" anchor="t">
            <a:spAutoFit/>
          </a:bodyPr>
          <a:lstStyle/>
          <a:p>
            <a:pPr algn="r">
              <a:lnSpc>
                <a:spcPts val="2800"/>
              </a:lnSpc>
            </a:pPr>
            <a:r>
              <a:rPr lang="en-US" sz="2400" spc="140" dirty="0" smtClean="0">
                <a:solidFill>
                  <a:srgbClr val="97BCC7"/>
                </a:solidFill>
                <a:latin typeface="Montserrat Classic"/>
              </a:rPr>
              <a:t>Manufacturing</a:t>
            </a:r>
            <a:endParaRPr lang="en-US" sz="2400" spc="140" dirty="0">
              <a:solidFill>
                <a:srgbClr val="97BCC7"/>
              </a:solidFill>
              <a:latin typeface="Montserrat Classic"/>
            </a:endParaRPr>
          </a:p>
        </p:txBody>
      </p:sp>
      <p:sp>
        <p:nvSpPr>
          <p:cNvPr id="6" name="TextBox 5"/>
          <p:cNvSpPr txBox="1"/>
          <p:nvPr/>
        </p:nvSpPr>
        <p:spPr>
          <a:xfrm>
            <a:off x="1828800" y="609600"/>
            <a:ext cx="7924800" cy="830997"/>
          </a:xfrm>
          <a:prstGeom prst="rect">
            <a:avLst/>
          </a:prstGeom>
          <a:noFill/>
        </p:spPr>
        <p:txBody>
          <a:bodyPr wrap="square" rtlCol="0">
            <a:spAutoFit/>
          </a:bodyPr>
          <a:lstStyle/>
          <a:p>
            <a:r>
              <a:rPr lang="en-US" sz="1600" dirty="0" smtClean="0">
                <a:solidFill>
                  <a:schemeClr val="bg1"/>
                </a:solidFill>
              </a:rPr>
              <a:t>SATO offers reliable solutions designed for use in harsh industrial environment to help manufacturers gain greater visibility and enhance the efficiency of their operations from the receipt of raw materials to the shipping of finished goods.</a:t>
            </a:r>
            <a:endParaRPr lang="en-US" sz="1600" dirty="0">
              <a:solidFill>
                <a:schemeClr val="bg1"/>
              </a:solidFill>
            </a:endParaRPr>
          </a:p>
        </p:txBody>
      </p:sp>
      <p:sp>
        <p:nvSpPr>
          <p:cNvPr id="7" name="TextBox 6"/>
          <p:cNvSpPr txBox="1"/>
          <p:nvPr/>
        </p:nvSpPr>
        <p:spPr>
          <a:xfrm>
            <a:off x="304800" y="1752600"/>
            <a:ext cx="6745757" cy="830997"/>
          </a:xfrm>
          <a:prstGeom prst="rect">
            <a:avLst/>
          </a:prstGeom>
          <a:noFill/>
        </p:spPr>
        <p:txBody>
          <a:bodyPr wrap="none" rtlCol="0">
            <a:spAutoFit/>
          </a:bodyPr>
          <a:lstStyle/>
          <a:p>
            <a:r>
              <a:rPr lang="en-US" sz="1600" dirty="0" smtClean="0">
                <a:solidFill>
                  <a:schemeClr val="bg1"/>
                </a:solidFill>
              </a:rPr>
              <a:t>Through accurate identification and tracking within the manufacturing process,</a:t>
            </a:r>
          </a:p>
          <a:p>
            <a:r>
              <a:rPr lang="en-US" sz="1600" dirty="0" smtClean="0">
                <a:solidFill>
                  <a:schemeClr val="bg1"/>
                </a:solidFill>
              </a:rPr>
              <a:t>manufacturers can uncover opportunities to eliminate unnecessary costs and </a:t>
            </a:r>
          </a:p>
          <a:p>
            <a:r>
              <a:rPr lang="en-US" sz="1600" dirty="0" smtClean="0">
                <a:solidFill>
                  <a:schemeClr val="bg1"/>
                </a:solidFill>
              </a:rPr>
              <a:t>wastages as well as improve productivity of workers.</a:t>
            </a:r>
          </a:p>
        </p:txBody>
      </p:sp>
      <p:pic>
        <p:nvPicPr>
          <p:cNvPr id="6147" name="Picture 3" descr="D:\All_Artwork_Desktop\automotive_shutterstock_images_4_id 1152932042.jpg"/>
          <p:cNvPicPr>
            <a:picLocks noChangeAspect="1" noChangeArrowheads="1"/>
          </p:cNvPicPr>
          <p:nvPr/>
        </p:nvPicPr>
        <p:blipFill>
          <a:blip r:embed="rId4" cstate="print"/>
          <a:srcRect l="16092" r="17241"/>
          <a:stretch>
            <a:fillRect/>
          </a:stretch>
        </p:blipFill>
        <p:spPr bwMode="auto">
          <a:xfrm>
            <a:off x="7315200" y="1447800"/>
            <a:ext cx="2209800" cy="2209800"/>
          </a:xfrm>
          <a:prstGeom prst="rect">
            <a:avLst/>
          </a:prstGeom>
          <a:ln>
            <a:noFill/>
          </a:ln>
          <a:effectLst>
            <a:outerShdw blurRad="292100" dist="139700" dir="2700000" algn="tl" rotWithShape="0">
              <a:srgbClr val="333333">
                <a:alpha val="65000"/>
              </a:srgbClr>
            </a:outerShdw>
          </a:effectLst>
        </p:spPr>
      </p:pic>
      <p:pic>
        <p:nvPicPr>
          <p:cNvPr id="6150" name="Picture 6" descr="D:\All_Display\cl4nxplus_Avery_SATO_Logo.png"/>
          <p:cNvPicPr>
            <a:picLocks noChangeAspect="1" noChangeArrowheads="1"/>
          </p:cNvPicPr>
          <p:nvPr/>
        </p:nvPicPr>
        <p:blipFill>
          <a:blip r:embed="rId5" cstate="print"/>
          <a:srcRect/>
          <a:stretch>
            <a:fillRect/>
          </a:stretch>
        </p:blipFill>
        <p:spPr bwMode="auto">
          <a:xfrm>
            <a:off x="6574298" y="3962400"/>
            <a:ext cx="1338328" cy="1226355"/>
          </a:xfrm>
          <a:prstGeom prst="rect">
            <a:avLst/>
          </a:prstGeom>
          <a:noFill/>
        </p:spPr>
      </p:pic>
      <p:pic>
        <p:nvPicPr>
          <p:cNvPr id="6151" name="Picture 7" descr="D:\All_Display\CL6NXPlus_RFID_left_print_eng.png"/>
          <p:cNvPicPr>
            <a:picLocks noChangeAspect="1" noChangeArrowheads="1"/>
          </p:cNvPicPr>
          <p:nvPr/>
        </p:nvPicPr>
        <p:blipFill>
          <a:blip r:embed="rId6" cstate="print"/>
          <a:srcRect/>
          <a:stretch>
            <a:fillRect/>
          </a:stretch>
        </p:blipFill>
        <p:spPr bwMode="auto">
          <a:xfrm>
            <a:off x="7796818" y="3886200"/>
            <a:ext cx="1728182" cy="1371600"/>
          </a:xfrm>
          <a:prstGeom prst="rect">
            <a:avLst/>
          </a:prstGeom>
          <a:noFill/>
        </p:spPr>
      </p:pic>
      <p:sp>
        <p:nvSpPr>
          <p:cNvPr id="10" name="Rectangle 9"/>
          <p:cNvSpPr/>
          <p:nvPr/>
        </p:nvSpPr>
        <p:spPr>
          <a:xfrm>
            <a:off x="685800" y="2716649"/>
            <a:ext cx="6248400" cy="1169551"/>
          </a:xfrm>
          <a:prstGeom prst="rect">
            <a:avLst/>
          </a:prstGeom>
        </p:spPr>
        <p:txBody>
          <a:bodyPr wrap="square">
            <a:spAutoFit/>
          </a:bodyPr>
          <a:lstStyle/>
          <a:p>
            <a:pPr lvl="0">
              <a:lnSpc>
                <a:spcPts val="2100"/>
              </a:lnSpc>
              <a:buFont typeface="Arial" pitchFamily="34" charset="0"/>
              <a:buChar char="•"/>
            </a:pPr>
            <a:r>
              <a:rPr lang="en-US" sz="1600" dirty="0" smtClean="0">
                <a:solidFill>
                  <a:schemeClr val="bg1"/>
                </a:solidFill>
              </a:rPr>
              <a:t>Traceability solutions: Location tracking technology and RFID track    </a:t>
            </a:r>
          </a:p>
          <a:p>
            <a:pPr lvl="0">
              <a:lnSpc>
                <a:spcPts val="2100"/>
              </a:lnSpc>
            </a:pPr>
            <a:r>
              <a:rPr lang="en-US" sz="1600" dirty="0" smtClean="0">
                <a:solidFill>
                  <a:schemeClr val="bg1"/>
                </a:solidFill>
              </a:rPr>
              <a:t>   products and workers with precision</a:t>
            </a:r>
          </a:p>
          <a:p>
            <a:pPr lvl="0">
              <a:lnSpc>
                <a:spcPts val="2100"/>
              </a:lnSpc>
              <a:buFont typeface="Arial" pitchFamily="34" charset="0"/>
              <a:buChar char="•"/>
            </a:pPr>
            <a:r>
              <a:rPr lang="en-US" sz="1600" dirty="0" smtClean="0">
                <a:solidFill>
                  <a:schemeClr val="bg1"/>
                </a:solidFill>
              </a:rPr>
              <a:t>Location management: Locate all assets in a factory or warehouse</a:t>
            </a:r>
          </a:p>
          <a:p>
            <a:pPr lvl="0">
              <a:lnSpc>
                <a:spcPts val="2100"/>
              </a:lnSpc>
              <a:buFont typeface="Arial" pitchFamily="34" charset="0"/>
              <a:buChar char="•"/>
            </a:pPr>
            <a:r>
              <a:rPr lang="en-US" sz="1600" dirty="0" smtClean="0">
                <a:solidFill>
                  <a:schemeClr val="bg1"/>
                </a:solidFill>
              </a:rPr>
              <a:t>Labeling solutions: For parts of various sizes and material</a:t>
            </a:r>
            <a:endParaRPr lang="en-US" sz="1600" dirty="0">
              <a:solidFill>
                <a:schemeClr val="bg1"/>
              </a:solidFill>
            </a:endParaRPr>
          </a:p>
        </p:txBody>
      </p:sp>
      <p:pic>
        <p:nvPicPr>
          <p:cNvPr id="2050" name="Picture 2" descr="C:\Users\Nuttakrits\Downloads\Manufacturing.png"/>
          <p:cNvPicPr>
            <a:picLocks noChangeAspect="1" noChangeArrowheads="1"/>
          </p:cNvPicPr>
          <p:nvPr/>
        </p:nvPicPr>
        <p:blipFill>
          <a:blip r:embed="rId7" cstate="print"/>
          <a:srcRect/>
          <a:stretch>
            <a:fillRect/>
          </a:stretch>
        </p:blipFill>
        <p:spPr bwMode="auto">
          <a:xfrm>
            <a:off x="3810000" y="5181600"/>
            <a:ext cx="5857875" cy="2260329"/>
          </a:xfrm>
          <a:prstGeom prst="rect">
            <a:avLst/>
          </a:prstGeom>
          <a:noFill/>
        </p:spPr>
      </p:pic>
      <p:grpSp>
        <p:nvGrpSpPr>
          <p:cNvPr id="14" name="Group 13"/>
          <p:cNvGrpSpPr/>
          <p:nvPr/>
        </p:nvGrpSpPr>
        <p:grpSpPr>
          <a:xfrm>
            <a:off x="3575824" y="4191000"/>
            <a:ext cx="2321253" cy="1002311"/>
            <a:chOff x="3575824" y="4267200"/>
            <a:chExt cx="2321253" cy="1002311"/>
          </a:xfrm>
        </p:grpSpPr>
        <p:pic>
          <p:nvPicPr>
            <p:cNvPr id="12" name="Google Shape;106;p5"/>
            <p:cNvPicPr preferRelativeResize="0"/>
            <p:nvPr/>
          </p:nvPicPr>
          <p:blipFill rotWithShape="1">
            <a:blip r:embed="rId8" cstate="print">
              <a:alphaModFix/>
            </a:blip>
            <a:srcRect/>
            <a:stretch/>
          </p:blipFill>
          <p:spPr>
            <a:xfrm>
              <a:off x="4038600" y="4495800"/>
              <a:ext cx="1858477" cy="773711"/>
            </a:xfrm>
            <a:prstGeom prst="rect">
              <a:avLst/>
            </a:prstGeom>
            <a:noFill/>
            <a:ln w="9525" cap="flat" cmpd="sng">
              <a:solidFill>
                <a:schemeClr val="dk1"/>
              </a:solidFill>
              <a:prstDash val="solid"/>
              <a:miter lim="800000"/>
              <a:headEnd type="none" w="sm" len="sm"/>
              <a:tailEnd type="none" w="sm" len="sm"/>
            </a:ln>
          </p:spPr>
        </p:pic>
        <p:pic>
          <p:nvPicPr>
            <p:cNvPr id="2" name="Picture 2" descr="D:\All_Artwork_Desktop\OneDrive_2565-04-18\PDF Direct Print\202272 SATO PDF Direct Print Brochure AP Folder\Links\pdf_printing_icon.png"/>
            <p:cNvPicPr>
              <a:picLocks noChangeAspect="1" noChangeArrowheads="1"/>
            </p:cNvPicPr>
            <p:nvPr/>
          </p:nvPicPr>
          <p:blipFill>
            <a:blip r:embed="rId9" cstate="print"/>
            <a:srcRect/>
            <a:stretch>
              <a:fillRect/>
            </a:stretch>
          </p:blipFill>
          <p:spPr bwMode="auto">
            <a:xfrm>
              <a:off x="3575824" y="4343400"/>
              <a:ext cx="757355" cy="776288"/>
            </a:xfrm>
            <a:prstGeom prst="rect">
              <a:avLst/>
            </a:prstGeom>
            <a:noFill/>
          </p:spPr>
        </p:pic>
        <p:sp>
          <p:nvSpPr>
            <p:cNvPr id="13" name="TextBox 12"/>
            <p:cNvSpPr txBox="1"/>
            <p:nvPr/>
          </p:nvSpPr>
          <p:spPr>
            <a:xfrm>
              <a:off x="4191000" y="4267200"/>
              <a:ext cx="1055097" cy="215444"/>
            </a:xfrm>
            <a:prstGeom prst="rect">
              <a:avLst/>
            </a:prstGeom>
            <a:noFill/>
          </p:spPr>
          <p:txBody>
            <a:bodyPr wrap="none" rtlCol="0">
              <a:spAutoFit/>
            </a:bodyPr>
            <a:lstStyle/>
            <a:p>
              <a:pPr lvl="0"/>
              <a:r>
                <a:rPr lang="en-US" altLang="ja-JP" sz="800" b="1" i="1" dirty="0" smtClean="0">
                  <a:solidFill>
                    <a:schemeClr val="bg1"/>
                  </a:solidFill>
                  <a:latin typeface="Meiryo"/>
                  <a:ea typeface="Meiryo"/>
                  <a:cs typeface="Meiryo"/>
                  <a:sym typeface="Meiryo"/>
                </a:rPr>
                <a:t>PDF Direct Print</a:t>
              </a:r>
              <a:endParaRPr lang="en-US" sz="800" b="1" i="1" dirty="0" smtClean="0">
                <a:solidFill>
                  <a:schemeClr val="bg1"/>
                </a:solidFill>
                <a:latin typeface="Meiryo"/>
                <a:ea typeface="Meiryo"/>
                <a:cs typeface="Meiryo"/>
                <a:sym typeface="Meiryo"/>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Nuttakrits\Desktop\สำเนาของ Company Report\9.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sp>
        <p:nvSpPr>
          <p:cNvPr id="6" name="TextBox 12"/>
          <p:cNvSpPr txBox="1"/>
          <p:nvPr/>
        </p:nvSpPr>
        <p:spPr>
          <a:xfrm>
            <a:off x="2819401" y="124748"/>
            <a:ext cx="6718678" cy="359073"/>
          </a:xfrm>
          <a:prstGeom prst="rect">
            <a:avLst/>
          </a:prstGeom>
        </p:spPr>
        <p:txBody>
          <a:bodyPr wrap="square" lIns="0" tIns="0" rIns="0" bIns="0" rtlCol="0" anchor="t">
            <a:spAutoFit/>
          </a:bodyPr>
          <a:lstStyle/>
          <a:p>
            <a:pPr algn="r">
              <a:lnSpc>
                <a:spcPts val="2800"/>
              </a:lnSpc>
            </a:pPr>
            <a:r>
              <a:rPr lang="en-US" sz="2400" spc="140" dirty="0" smtClean="0">
                <a:solidFill>
                  <a:srgbClr val="97BCC7"/>
                </a:solidFill>
                <a:latin typeface="Montserrat Classic"/>
              </a:rPr>
              <a:t>Retail</a:t>
            </a:r>
            <a:endParaRPr lang="en-US" sz="2400" spc="140" dirty="0">
              <a:solidFill>
                <a:srgbClr val="97BCC7"/>
              </a:solidFill>
              <a:latin typeface="Montserrat Classic"/>
            </a:endParaRPr>
          </a:p>
        </p:txBody>
      </p:sp>
      <p:sp>
        <p:nvSpPr>
          <p:cNvPr id="7" name="TextBox 6"/>
          <p:cNvSpPr txBox="1"/>
          <p:nvPr/>
        </p:nvSpPr>
        <p:spPr>
          <a:xfrm>
            <a:off x="1828800" y="609600"/>
            <a:ext cx="7924800" cy="877163"/>
          </a:xfrm>
          <a:prstGeom prst="rect">
            <a:avLst/>
          </a:prstGeom>
          <a:noFill/>
        </p:spPr>
        <p:txBody>
          <a:bodyPr wrap="square" rtlCol="0">
            <a:spAutoFit/>
          </a:bodyPr>
          <a:lstStyle/>
          <a:p>
            <a:r>
              <a:rPr lang="en-US" sz="1700" dirty="0" smtClean="0">
                <a:solidFill>
                  <a:schemeClr val="bg1"/>
                </a:solidFill>
              </a:rPr>
              <a:t>SATO offers reliable solutions designed for use in harsh industrial environment to help manufacturers gain greater visibility and enhance the efficiency of their operations from the receipt of raw materials to the shipping of finished goods.</a:t>
            </a:r>
            <a:endParaRPr lang="en-US" sz="1700" dirty="0">
              <a:solidFill>
                <a:schemeClr val="bg1"/>
              </a:solidFill>
            </a:endParaRPr>
          </a:p>
        </p:txBody>
      </p:sp>
      <p:pic>
        <p:nvPicPr>
          <p:cNvPr id="1027" name="Picture 3" descr="D:\All_Display\retail310x200.jpg"/>
          <p:cNvPicPr>
            <a:picLocks noChangeAspect="1" noChangeArrowheads="1"/>
          </p:cNvPicPr>
          <p:nvPr/>
        </p:nvPicPr>
        <p:blipFill>
          <a:blip r:embed="rId3" cstate="print"/>
          <a:srcRect l="20022" r="15462"/>
          <a:stretch>
            <a:fillRect/>
          </a:stretch>
        </p:blipFill>
        <p:spPr bwMode="auto">
          <a:xfrm>
            <a:off x="7315200" y="1447800"/>
            <a:ext cx="2209800" cy="2209800"/>
          </a:xfrm>
          <a:prstGeom prst="rect">
            <a:avLst/>
          </a:prstGeom>
          <a:noFill/>
        </p:spPr>
      </p:pic>
      <p:sp>
        <p:nvSpPr>
          <p:cNvPr id="14" name="Rectangle 13"/>
          <p:cNvSpPr/>
          <p:nvPr/>
        </p:nvSpPr>
        <p:spPr>
          <a:xfrm>
            <a:off x="685800" y="1905000"/>
            <a:ext cx="6934200" cy="1355499"/>
          </a:xfrm>
          <a:prstGeom prst="rect">
            <a:avLst/>
          </a:prstGeom>
        </p:spPr>
        <p:txBody>
          <a:bodyPr wrap="square">
            <a:spAutoFit/>
          </a:bodyPr>
          <a:lstStyle/>
          <a:p>
            <a:pPr lvl="0">
              <a:lnSpc>
                <a:spcPts val="2500"/>
              </a:lnSpc>
              <a:buFont typeface="Arial" pitchFamily="34" charset="0"/>
              <a:buChar char="•"/>
            </a:pPr>
            <a:r>
              <a:rPr lang="en-US" dirty="0" smtClean="0">
                <a:solidFill>
                  <a:schemeClr val="bg1"/>
                </a:solidFill>
              </a:rPr>
              <a:t> FX3 supermarket app: For every label printing need</a:t>
            </a:r>
          </a:p>
          <a:p>
            <a:pPr lvl="0">
              <a:lnSpc>
                <a:spcPts val="2500"/>
              </a:lnSpc>
              <a:buFont typeface="Arial" pitchFamily="34" charset="0"/>
              <a:buChar char="•"/>
            </a:pPr>
            <a:r>
              <a:rPr lang="en-US" dirty="0" smtClean="0">
                <a:solidFill>
                  <a:schemeClr val="bg1"/>
                </a:solidFill>
              </a:rPr>
              <a:t> Self-serve coupons: Reduce food loss and employee workload</a:t>
            </a:r>
          </a:p>
          <a:p>
            <a:pPr lvl="0">
              <a:lnSpc>
                <a:spcPts val="2500"/>
              </a:lnSpc>
              <a:buFont typeface="Arial" pitchFamily="34" charset="0"/>
              <a:buChar char="•"/>
            </a:pPr>
            <a:r>
              <a:rPr lang="en-US" dirty="0" smtClean="0">
                <a:solidFill>
                  <a:schemeClr val="bg1"/>
                </a:solidFill>
              </a:rPr>
              <a:t> HACCP Cloud: Monitor critical control points</a:t>
            </a:r>
          </a:p>
          <a:p>
            <a:pPr lvl="0">
              <a:lnSpc>
                <a:spcPts val="2500"/>
              </a:lnSpc>
              <a:buFont typeface="Arial" pitchFamily="34" charset="0"/>
              <a:buChar char="•"/>
            </a:pPr>
            <a:r>
              <a:rPr lang="en-US" dirty="0" smtClean="0">
                <a:solidFill>
                  <a:schemeClr val="bg1"/>
                </a:solidFill>
              </a:rPr>
              <a:t> </a:t>
            </a:r>
            <a:r>
              <a:rPr lang="en-US" dirty="0" err="1" smtClean="0">
                <a:solidFill>
                  <a:schemeClr val="bg1"/>
                </a:solidFill>
              </a:rPr>
              <a:t>Daisharin</a:t>
            </a:r>
            <a:r>
              <a:rPr lang="en-US" dirty="0" smtClean="0">
                <a:solidFill>
                  <a:schemeClr val="bg1"/>
                </a:solidFill>
              </a:rPr>
              <a:t> SAAS: Streamline supply chain using RFID</a:t>
            </a:r>
            <a:endParaRPr lang="en-US" dirty="0">
              <a:solidFill>
                <a:schemeClr val="bg1"/>
              </a:solidFill>
            </a:endParaRPr>
          </a:p>
        </p:txBody>
      </p:sp>
      <p:pic>
        <p:nvPicPr>
          <p:cNvPr id="1028" name="Picture 4" descr="C:\Users\Nuttakrits\Downloads\Retail.png"/>
          <p:cNvPicPr>
            <a:picLocks noChangeAspect="1" noChangeArrowheads="1"/>
          </p:cNvPicPr>
          <p:nvPr/>
        </p:nvPicPr>
        <p:blipFill>
          <a:blip r:embed="rId4" cstate="print"/>
          <a:srcRect/>
          <a:stretch>
            <a:fillRect/>
          </a:stretch>
        </p:blipFill>
        <p:spPr bwMode="auto">
          <a:xfrm>
            <a:off x="3124200" y="4876800"/>
            <a:ext cx="6467475" cy="2495550"/>
          </a:xfrm>
          <a:prstGeom prst="rect">
            <a:avLst/>
          </a:prstGeom>
          <a:noFill/>
        </p:spPr>
      </p:pic>
      <p:pic>
        <p:nvPicPr>
          <p:cNvPr id="7175" name="Picture 7" descr="C:\Users\Nuttakrits\Downloads\fx3-lx_thumb.png"/>
          <p:cNvPicPr>
            <a:picLocks noChangeAspect="1" noChangeArrowheads="1"/>
          </p:cNvPicPr>
          <p:nvPr/>
        </p:nvPicPr>
        <p:blipFill>
          <a:blip r:embed="rId5" cstate="print"/>
          <a:srcRect/>
          <a:stretch>
            <a:fillRect/>
          </a:stretch>
        </p:blipFill>
        <p:spPr bwMode="auto">
          <a:xfrm>
            <a:off x="5410200" y="3479849"/>
            <a:ext cx="2655653" cy="1694882"/>
          </a:xfrm>
          <a:prstGeom prst="rect">
            <a:avLst/>
          </a:prstGeom>
          <a:noFill/>
        </p:spPr>
      </p:pic>
      <p:pic>
        <p:nvPicPr>
          <p:cNvPr id="7174" name="Picture 6" descr="D:\All_Display\Product #2_CT4-LX face right.png"/>
          <p:cNvPicPr>
            <a:picLocks noChangeAspect="1" noChangeArrowheads="1"/>
          </p:cNvPicPr>
          <p:nvPr/>
        </p:nvPicPr>
        <p:blipFill>
          <a:blip r:embed="rId6" cstate="print"/>
          <a:srcRect/>
          <a:stretch>
            <a:fillRect/>
          </a:stretch>
        </p:blipFill>
        <p:spPr bwMode="auto">
          <a:xfrm>
            <a:off x="7613534" y="3556049"/>
            <a:ext cx="1606666" cy="1585299"/>
          </a:xfrm>
          <a:prstGeom prst="rect">
            <a:avLst/>
          </a:prstGeom>
          <a:noFill/>
        </p:spPr>
      </p:pic>
      <p:pic>
        <p:nvPicPr>
          <p:cNvPr id="7177" name="Picture 9" descr="D:\SATO\1.Brochure\OneDrive_2566-04-18\A. GMC Corporate Brochure\SVS Corporate Brochure\SVS Corporate Brochure\Links\PW2NX_1.png"/>
          <p:cNvPicPr>
            <a:picLocks noChangeAspect="1" noChangeArrowheads="1"/>
          </p:cNvPicPr>
          <p:nvPr/>
        </p:nvPicPr>
        <p:blipFill>
          <a:blip r:embed="rId7" cstate="print"/>
          <a:srcRect/>
          <a:stretch>
            <a:fillRect/>
          </a:stretch>
        </p:blipFill>
        <p:spPr bwMode="auto">
          <a:xfrm>
            <a:off x="6775334" y="4241849"/>
            <a:ext cx="1395758" cy="1244551"/>
          </a:xfrm>
          <a:prstGeom prst="rect">
            <a:avLst/>
          </a:prstGeom>
          <a:noFill/>
        </p:spPr>
      </p:pic>
      <p:pic>
        <p:nvPicPr>
          <p:cNvPr id="13" name="Picture 11" descr="Retail RFID Tag copy"/>
          <p:cNvPicPr>
            <a:picLocks noChangeAspect="1" noChangeArrowheads="1"/>
          </p:cNvPicPr>
          <p:nvPr/>
        </p:nvPicPr>
        <p:blipFill>
          <a:blip r:embed="rId8" cstate="print"/>
          <a:srcRect/>
          <a:stretch>
            <a:fillRect/>
          </a:stretch>
        </p:blipFill>
        <p:spPr bwMode="auto">
          <a:xfrm>
            <a:off x="5067655" y="3886200"/>
            <a:ext cx="557077" cy="1684338"/>
          </a:xfrm>
          <a:prstGeom prst="rect">
            <a:avLst/>
          </a:prstGeom>
          <a:noFill/>
        </p:spPr>
      </p:pic>
      <p:sp>
        <p:nvSpPr>
          <p:cNvPr id="15" name="TextBox 14"/>
          <p:cNvSpPr txBox="1"/>
          <p:nvPr/>
        </p:nvSpPr>
        <p:spPr>
          <a:xfrm>
            <a:off x="4915255" y="3581400"/>
            <a:ext cx="875945" cy="307777"/>
          </a:xfrm>
          <a:prstGeom prst="rect">
            <a:avLst/>
          </a:prstGeom>
          <a:noFill/>
        </p:spPr>
        <p:txBody>
          <a:bodyPr wrap="none" rtlCol="0">
            <a:spAutoFit/>
          </a:bodyPr>
          <a:lstStyle/>
          <a:p>
            <a:r>
              <a:rPr lang="en-US" sz="1400" dirty="0" smtClean="0">
                <a:solidFill>
                  <a:schemeClr val="bg1"/>
                </a:solidFill>
              </a:rPr>
              <a:t>RFID Tags</a:t>
            </a:r>
            <a:endParaRPr lang="en-US" sz="1400" dirty="0"/>
          </a:p>
        </p:txBody>
      </p:sp>
      <p:sp>
        <p:nvSpPr>
          <p:cNvPr id="2" name="AutoShape 4" descr="Icon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9" cstate="print"/>
          <a:srcRect/>
          <a:stretch>
            <a:fillRect/>
          </a:stretch>
        </p:blipFill>
        <p:spPr bwMode="auto">
          <a:xfrm>
            <a:off x="3276600" y="4191000"/>
            <a:ext cx="1371600" cy="1358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3352800" y="3810000"/>
            <a:ext cx="1076641" cy="307777"/>
          </a:xfrm>
          <a:prstGeom prst="rect">
            <a:avLst/>
          </a:prstGeom>
          <a:noFill/>
        </p:spPr>
        <p:txBody>
          <a:bodyPr wrap="none" rtlCol="0">
            <a:spAutoFit/>
          </a:bodyPr>
          <a:lstStyle/>
          <a:p>
            <a:r>
              <a:rPr lang="en-US" sz="1400" dirty="0" smtClean="0">
                <a:solidFill>
                  <a:schemeClr val="bg1"/>
                </a:solidFill>
              </a:rPr>
              <a:t> Food Safety</a:t>
            </a:r>
            <a:endParaRPr lang="en-US" sz="1400"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uttakrits\Desktop\สำเนาของ Company Report\10.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sp>
        <p:nvSpPr>
          <p:cNvPr id="5" name="TextBox 12"/>
          <p:cNvSpPr txBox="1"/>
          <p:nvPr/>
        </p:nvSpPr>
        <p:spPr>
          <a:xfrm>
            <a:off x="2819401" y="124748"/>
            <a:ext cx="6718678" cy="359073"/>
          </a:xfrm>
          <a:prstGeom prst="rect">
            <a:avLst/>
          </a:prstGeom>
        </p:spPr>
        <p:txBody>
          <a:bodyPr wrap="square" lIns="0" tIns="0" rIns="0" bIns="0" rtlCol="0" anchor="t">
            <a:spAutoFit/>
          </a:bodyPr>
          <a:lstStyle/>
          <a:p>
            <a:pPr algn="r">
              <a:lnSpc>
                <a:spcPts val="2800"/>
              </a:lnSpc>
            </a:pPr>
            <a:r>
              <a:rPr lang="en-US" sz="2400" spc="140" dirty="0" smtClean="0">
                <a:solidFill>
                  <a:srgbClr val="97BCC7"/>
                </a:solidFill>
                <a:latin typeface="Montserrat Classic"/>
              </a:rPr>
              <a:t>Transportation &amp; Logistics </a:t>
            </a:r>
            <a:endParaRPr lang="en-US" sz="2400" spc="140" dirty="0">
              <a:solidFill>
                <a:srgbClr val="97BCC7"/>
              </a:solidFill>
              <a:latin typeface="Montserrat Classic"/>
            </a:endParaRPr>
          </a:p>
        </p:txBody>
      </p:sp>
      <p:sp>
        <p:nvSpPr>
          <p:cNvPr id="7" name="TextBox 6"/>
          <p:cNvSpPr txBox="1"/>
          <p:nvPr/>
        </p:nvSpPr>
        <p:spPr>
          <a:xfrm>
            <a:off x="1828800" y="609600"/>
            <a:ext cx="7924800" cy="877163"/>
          </a:xfrm>
          <a:prstGeom prst="rect">
            <a:avLst/>
          </a:prstGeom>
          <a:noFill/>
        </p:spPr>
        <p:txBody>
          <a:bodyPr wrap="square" rtlCol="0">
            <a:spAutoFit/>
          </a:bodyPr>
          <a:lstStyle/>
          <a:p>
            <a:r>
              <a:rPr lang="en-US" sz="1700" dirty="0" smtClean="0">
                <a:solidFill>
                  <a:schemeClr val="bg1"/>
                </a:solidFill>
              </a:rPr>
              <a:t>SATO barcode labels and RFID tags enable sensors to sort, direct and track parcels, pallets, and cartons through the transportation and logistics network without direct human intervention.</a:t>
            </a:r>
            <a:endParaRPr lang="en-US" sz="1700" dirty="0">
              <a:solidFill>
                <a:schemeClr val="bg1"/>
              </a:solidFill>
            </a:endParaRPr>
          </a:p>
        </p:txBody>
      </p:sp>
      <p:pic>
        <p:nvPicPr>
          <p:cNvPr id="8198" name="Picture 6" descr="Transportationlogistics"/>
          <p:cNvPicPr>
            <a:picLocks noChangeAspect="1" noChangeArrowheads="1"/>
          </p:cNvPicPr>
          <p:nvPr/>
        </p:nvPicPr>
        <p:blipFill>
          <a:blip r:embed="rId3" cstate="print"/>
          <a:srcRect/>
          <a:stretch>
            <a:fillRect/>
          </a:stretch>
        </p:blipFill>
        <p:spPr bwMode="auto">
          <a:xfrm>
            <a:off x="7315200" y="1295400"/>
            <a:ext cx="2209800" cy="2209800"/>
          </a:xfrm>
          <a:prstGeom prst="rect">
            <a:avLst/>
          </a:prstGeom>
          <a:noFill/>
        </p:spPr>
      </p:pic>
      <p:sp>
        <p:nvSpPr>
          <p:cNvPr id="27" name="TextBox 26"/>
          <p:cNvSpPr txBox="1"/>
          <p:nvPr/>
        </p:nvSpPr>
        <p:spPr>
          <a:xfrm>
            <a:off x="304800" y="1752600"/>
            <a:ext cx="6881307" cy="877163"/>
          </a:xfrm>
          <a:prstGeom prst="rect">
            <a:avLst/>
          </a:prstGeom>
          <a:noFill/>
        </p:spPr>
        <p:txBody>
          <a:bodyPr wrap="none" rtlCol="0">
            <a:spAutoFit/>
          </a:bodyPr>
          <a:lstStyle/>
          <a:p>
            <a:r>
              <a:rPr lang="en-US" sz="1700" dirty="0" smtClean="0">
                <a:solidFill>
                  <a:schemeClr val="bg1"/>
                </a:solidFill>
              </a:rPr>
              <a:t>Today, real-time visibility of valuable assets is critical. Whether transporting </a:t>
            </a:r>
          </a:p>
          <a:p>
            <a:r>
              <a:rPr lang="en-US" sz="1700" dirty="0" smtClean="0">
                <a:solidFill>
                  <a:schemeClr val="bg1"/>
                </a:solidFill>
              </a:rPr>
              <a:t>luggage or moving goods through a distribution center, every step between </a:t>
            </a:r>
          </a:p>
          <a:p>
            <a:r>
              <a:rPr lang="en-US" sz="1700" dirty="0" smtClean="0">
                <a:solidFill>
                  <a:schemeClr val="bg1"/>
                </a:solidFill>
              </a:rPr>
              <a:t>receipt and delivery represents an opportunity for process improvement.</a:t>
            </a:r>
          </a:p>
        </p:txBody>
      </p:sp>
      <p:pic>
        <p:nvPicPr>
          <p:cNvPr id="2052" name="Picture 4" descr="D:\SATO\1.Brochure\OneDrive_2566-04-18\A. GMC Corporate Brochure\SVS Corporate Brochure\SVS Corporate Brochure\Links\PW4NX.png"/>
          <p:cNvPicPr>
            <a:picLocks noChangeAspect="1" noChangeArrowheads="1"/>
          </p:cNvPicPr>
          <p:nvPr/>
        </p:nvPicPr>
        <p:blipFill>
          <a:blip r:embed="rId4" cstate="print"/>
          <a:srcRect/>
          <a:stretch>
            <a:fillRect/>
          </a:stretch>
        </p:blipFill>
        <p:spPr bwMode="auto">
          <a:xfrm>
            <a:off x="6477000" y="6324600"/>
            <a:ext cx="990600" cy="792383"/>
          </a:xfrm>
          <a:prstGeom prst="rect">
            <a:avLst/>
          </a:prstGeom>
          <a:noFill/>
        </p:spPr>
      </p:pic>
      <p:pic>
        <p:nvPicPr>
          <p:cNvPr id="3074" name="Picture 2" descr="C:\Users\Nuttakrits\Downloads\Logistics.png"/>
          <p:cNvPicPr>
            <a:picLocks noChangeAspect="1" noChangeArrowheads="1"/>
          </p:cNvPicPr>
          <p:nvPr/>
        </p:nvPicPr>
        <p:blipFill>
          <a:blip r:embed="rId5" cstate="print"/>
          <a:srcRect/>
          <a:stretch>
            <a:fillRect/>
          </a:stretch>
        </p:blipFill>
        <p:spPr bwMode="auto">
          <a:xfrm>
            <a:off x="3124200" y="3505200"/>
            <a:ext cx="6467475" cy="2495550"/>
          </a:xfrm>
          <a:prstGeom prst="rect">
            <a:avLst/>
          </a:prstGeom>
          <a:noFill/>
        </p:spPr>
      </p:pic>
      <p:pic>
        <p:nvPicPr>
          <p:cNvPr id="2051" name="Picture 3" descr="D:\All_Artwork_Desktop\SATO PRINTER\CL4NX_Plus.png"/>
          <p:cNvPicPr>
            <a:picLocks noChangeAspect="1" noChangeArrowheads="1"/>
          </p:cNvPicPr>
          <p:nvPr/>
        </p:nvPicPr>
        <p:blipFill>
          <a:blip r:embed="rId6" cstate="print"/>
          <a:srcRect/>
          <a:stretch>
            <a:fillRect/>
          </a:stretch>
        </p:blipFill>
        <p:spPr bwMode="auto">
          <a:xfrm>
            <a:off x="7315200" y="5943600"/>
            <a:ext cx="1162280" cy="1247775"/>
          </a:xfrm>
          <a:prstGeom prst="rect">
            <a:avLst/>
          </a:prstGeom>
          <a:noFill/>
        </p:spPr>
      </p:pic>
      <p:pic>
        <p:nvPicPr>
          <p:cNvPr id="2050" name="Picture 2" descr="C:\Users\Nuttakrits\Downloads\S84_LH_lg.png"/>
          <p:cNvPicPr>
            <a:picLocks noChangeAspect="1" noChangeArrowheads="1"/>
          </p:cNvPicPr>
          <p:nvPr/>
        </p:nvPicPr>
        <p:blipFill>
          <a:blip r:embed="rId7" cstate="print"/>
          <a:srcRect/>
          <a:stretch>
            <a:fillRect/>
          </a:stretch>
        </p:blipFill>
        <p:spPr bwMode="auto">
          <a:xfrm>
            <a:off x="8377237" y="6019800"/>
            <a:ext cx="1147763" cy="1147763"/>
          </a:xfrm>
          <a:prstGeom prst="rect">
            <a:avLst/>
          </a:prstGeom>
          <a:noFill/>
        </p:spPr>
      </p:pic>
      <p:sp>
        <p:nvSpPr>
          <p:cNvPr id="30" name="TextBox 29"/>
          <p:cNvSpPr txBox="1"/>
          <p:nvPr/>
        </p:nvSpPr>
        <p:spPr>
          <a:xfrm>
            <a:off x="1143000" y="2743200"/>
            <a:ext cx="6210675" cy="1754326"/>
          </a:xfrm>
          <a:prstGeom prst="rect">
            <a:avLst/>
          </a:prstGeom>
          <a:noFill/>
        </p:spPr>
        <p:txBody>
          <a:bodyPr wrap="none" rtlCol="0">
            <a:spAutoFit/>
          </a:bodyPr>
          <a:lstStyle/>
          <a:p>
            <a:pPr lvl="0">
              <a:buFont typeface="Arial" pitchFamily="34" charset="0"/>
              <a:buChar char="•"/>
            </a:pPr>
            <a:r>
              <a:rPr lang="en-US" dirty="0" smtClean="0">
                <a:solidFill>
                  <a:schemeClr val="bg1"/>
                </a:solidFill>
              </a:rPr>
              <a:t> Warehouse navigation system: For better picking and stocking </a:t>
            </a:r>
          </a:p>
          <a:p>
            <a:pPr lvl="0"/>
            <a:r>
              <a:rPr lang="en-US" dirty="0" smtClean="0">
                <a:solidFill>
                  <a:schemeClr val="bg1"/>
                </a:solidFill>
              </a:rPr>
              <a:t>   productivity</a:t>
            </a:r>
          </a:p>
          <a:p>
            <a:pPr lvl="0">
              <a:buFont typeface="Arial" pitchFamily="34" charset="0"/>
              <a:buChar char="•"/>
            </a:pPr>
            <a:r>
              <a:rPr lang="en-US" dirty="0" smtClean="0">
                <a:solidFill>
                  <a:schemeClr val="bg1"/>
                </a:solidFill>
              </a:rPr>
              <a:t> Shipping automation: Seal random sizes, measure dimensions, </a:t>
            </a:r>
          </a:p>
          <a:p>
            <a:pPr lvl="0"/>
            <a:r>
              <a:rPr lang="en-US" dirty="0" smtClean="0">
                <a:solidFill>
                  <a:schemeClr val="bg1"/>
                </a:solidFill>
              </a:rPr>
              <a:t>   label automatically</a:t>
            </a:r>
          </a:p>
          <a:p>
            <a:pPr lvl="0">
              <a:buFont typeface="Arial" pitchFamily="34" charset="0"/>
              <a:buChar char="•"/>
            </a:pPr>
            <a:r>
              <a:rPr lang="en-US" dirty="0" smtClean="0">
                <a:solidFill>
                  <a:schemeClr val="bg1"/>
                </a:solidFill>
              </a:rPr>
              <a:t> Precaution labels: For a safer workplace</a:t>
            </a:r>
          </a:p>
          <a:p>
            <a:pPr>
              <a:buFont typeface="Arial" pitchFamily="34" charset="0"/>
              <a:buChar char="•"/>
            </a:pPr>
            <a:endParaRPr lang="en-US"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uttakrits\Desktop\สำเนาของ Company Report\11.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sp>
        <p:nvSpPr>
          <p:cNvPr id="5" name="TextBox 12"/>
          <p:cNvSpPr txBox="1"/>
          <p:nvPr/>
        </p:nvSpPr>
        <p:spPr>
          <a:xfrm>
            <a:off x="2819401" y="124748"/>
            <a:ext cx="6718678" cy="359073"/>
          </a:xfrm>
          <a:prstGeom prst="rect">
            <a:avLst/>
          </a:prstGeom>
        </p:spPr>
        <p:txBody>
          <a:bodyPr wrap="square" lIns="0" tIns="0" rIns="0" bIns="0" rtlCol="0" anchor="t">
            <a:spAutoFit/>
          </a:bodyPr>
          <a:lstStyle/>
          <a:p>
            <a:pPr algn="r">
              <a:lnSpc>
                <a:spcPts val="2800"/>
              </a:lnSpc>
            </a:pPr>
            <a:r>
              <a:rPr lang="en-US" sz="2400" spc="140" dirty="0" smtClean="0">
                <a:solidFill>
                  <a:srgbClr val="97BCC7"/>
                </a:solidFill>
                <a:latin typeface="Montserrat Classic"/>
              </a:rPr>
              <a:t>Healthcare</a:t>
            </a:r>
            <a:endParaRPr lang="en-US" sz="2400" spc="140" dirty="0">
              <a:solidFill>
                <a:srgbClr val="97BCC7"/>
              </a:solidFill>
              <a:latin typeface="Montserrat Classic"/>
            </a:endParaRPr>
          </a:p>
        </p:txBody>
      </p:sp>
      <p:sp>
        <p:nvSpPr>
          <p:cNvPr id="6" name="TextBox 5"/>
          <p:cNvSpPr txBox="1"/>
          <p:nvPr/>
        </p:nvSpPr>
        <p:spPr>
          <a:xfrm>
            <a:off x="1828800" y="609600"/>
            <a:ext cx="7924800" cy="877163"/>
          </a:xfrm>
          <a:prstGeom prst="rect">
            <a:avLst/>
          </a:prstGeom>
          <a:noFill/>
        </p:spPr>
        <p:txBody>
          <a:bodyPr wrap="square" rtlCol="0">
            <a:spAutoFit/>
          </a:bodyPr>
          <a:lstStyle/>
          <a:p>
            <a:r>
              <a:rPr lang="en-US" sz="1700" dirty="0" smtClean="0">
                <a:solidFill>
                  <a:schemeClr val="bg1"/>
                </a:solidFill>
              </a:rPr>
              <a:t>SATO delivers technology solutions across the processes of patient registration and discharge, specimen collection, lab tracking and verification, as well as pharmacy, </a:t>
            </a:r>
            <a:endParaRPr lang="th-TH" sz="1700" dirty="0" smtClean="0">
              <a:solidFill>
                <a:schemeClr val="bg1"/>
              </a:solidFill>
            </a:endParaRPr>
          </a:p>
          <a:p>
            <a:r>
              <a:rPr lang="en-US" sz="1700" dirty="0" smtClean="0">
                <a:solidFill>
                  <a:schemeClr val="bg1"/>
                </a:solidFill>
              </a:rPr>
              <a:t>and asset management.</a:t>
            </a:r>
            <a:endParaRPr lang="en-US" sz="1700" dirty="0">
              <a:solidFill>
                <a:schemeClr val="bg1"/>
              </a:solidFill>
            </a:endParaRPr>
          </a:p>
        </p:txBody>
      </p:sp>
      <p:sp>
        <p:nvSpPr>
          <p:cNvPr id="7" name="TextBox 6"/>
          <p:cNvSpPr txBox="1"/>
          <p:nvPr/>
        </p:nvSpPr>
        <p:spPr>
          <a:xfrm>
            <a:off x="304800" y="1752600"/>
            <a:ext cx="7128811" cy="2062103"/>
          </a:xfrm>
          <a:prstGeom prst="rect">
            <a:avLst/>
          </a:prstGeom>
          <a:noFill/>
        </p:spPr>
        <p:txBody>
          <a:bodyPr wrap="none" rtlCol="0">
            <a:spAutoFit/>
          </a:bodyPr>
          <a:lstStyle/>
          <a:p>
            <a:r>
              <a:rPr lang="en-US" sz="1600" dirty="0" smtClean="0">
                <a:solidFill>
                  <a:schemeClr val="bg1"/>
                </a:solidFill>
              </a:rPr>
              <a:t>We help hospitals and clinics manage everything from devices, drugs, blood bags </a:t>
            </a:r>
          </a:p>
          <a:p>
            <a:r>
              <a:rPr lang="en-US" sz="1600" dirty="0" smtClean="0">
                <a:solidFill>
                  <a:schemeClr val="bg1"/>
                </a:solidFill>
              </a:rPr>
              <a:t>and specimens to patients and employees. Our blood bag solution covers processes</a:t>
            </a:r>
          </a:p>
          <a:p>
            <a:r>
              <a:rPr lang="en-US" sz="1600" dirty="0" smtClean="0">
                <a:solidFill>
                  <a:schemeClr val="bg1"/>
                </a:solidFill>
              </a:rPr>
              <a:t>such as automatic printing and applying of labels and can ensure accurate </a:t>
            </a:r>
          </a:p>
          <a:p>
            <a:r>
              <a:rPr lang="en-US" sz="1600" dirty="0" smtClean="0">
                <a:solidFill>
                  <a:schemeClr val="bg1"/>
                </a:solidFill>
              </a:rPr>
              <a:t>stocktaking within seconds using our unique PJM RFID technology. </a:t>
            </a:r>
          </a:p>
          <a:p>
            <a:r>
              <a:rPr lang="en-US" sz="1600" dirty="0" smtClean="0">
                <a:solidFill>
                  <a:schemeClr val="bg1"/>
                </a:solidFill>
              </a:rPr>
              <a:t>Our contactless UHF RFID wristband solution enhances comfort for patients and </a:t>
            </a:r>
          </a:p>
          <a:p>
            <a:r>
              <a:rPr lang="en-US" sz="1600" dirty="0" smtClean="0">
                <a:solidFill>
                  <a:schemeClr val="bg1"/>
                </a:solidFill>
              </a:rPr>
              <a:t>lowers stress for care workers, adding to their performance. It also allows hospitals </a:t>
            </a:r>
          </a:p>
          <a:p>
            <a:r>
              <a:rPr lang="en-US" sz="1600" dirty="0" smtClean="0">
                <a:solidFill>
                  <a:schemeClr val="bg1"/>
                </a:solidFill>
              </a:rPr>
              <a:t>to monitor the flows of patients between hospital wards to better optimize human </a:t>
            </a:r>
          </a:p>
          <a:p>
            <a:r>
              <a:rPr lang="en-US" sz="1600" dirty="0" smtClean="0">
                <a:solidFill>
                  <a:schemeClr val="bg1"/>
                </a:solidFill>
              </a:rPr>
              <a:t>      resources.</a:t>
            </a:r>
            <a:endParaRPr lang="en-US" sz="1700" dirty="0" smtClean="0">
              <a:solidFill>
                <a:schemeClr val="bg1"/>
              </a:solidFill>
            </a:endParaRPr>
          </a:p>
        </p:txBody>
      </p:sp>
      <p:pic>
        <p:nvPicPr>
          <p:cNvPr id="9219" name="Picture 3" descr="D:\All_Display\Healthcare_Blood_SampleTube_Doctor_GettyImages-177440807.jpg"/>
          <p:cNvPicPr>
            <a:picLocks noChangeAspect="1" noChangeArrowheads="1"/>
          </p:cNvPicPr>
          <p:nvPr/>
        </p:nvPicPr>
        <p:blipFill>
          <a:blip r:embed="rId3" cstate="print"/>
          <a:srcRect l="18389" r="14949"/>
          <a:stretch>
            <a:fillRect/>
          </a:stretch>
        </p:blipFill>
        <p:spPr bwMode="auto">
          <a:xfrm>
            <a:off x="7315200" y="1447800"/>
            <a:ext cx="2209800" cy="2209800"/>
          </a:xfrm>
          <a:prstGeom prst="rect">
            <a:avLst/>
          </a:prstGeom>
          <a:noFill/>
          <a:effectLst>
            <a:outerShdw blurRad="50800" dist="38100" dir="5400000" algn="t" rotWithShape="0">
              <a:prstClr val="black">
                <a:alpha val="40000"/>
              </a:prstClr>
            </a:outerShdw>
          </a:effectLst>
        </p:spPr>
      </p:pic>
      <p:pic>
        <p:nvPicPr>
          <p:cNvPr id="9220" name="Picture 4" descr="D:\All_Display\PJM-brand-mark1-3.png"/>
          <p:cNvPicPr>
            <a:picLocks noChangeAspect="1" noChangeArrowheads="1"/>
          </p:cNvPicPr>
          <p:nvPr/>
        </p:nvPicPr>
        <p:blipFill>
          <a:blip r:embed="rId4" cstate="print"/>
          <a:srcRect/>
          <a:stretch>
            <a:fillRect/>
          </a:stretch>
        </p:blipFill>
        <p:spPr bwMode="auto">
          <a:xfrm>
            <a:off x="1752600" y="4267200"/>
            <a:ext cx="838200" cy="708978"/>
          </a:xfrm>
          <a:prstGeom prst="rect">
            <a:avLst/>
          </a:prstGeom>
          <a:noFill/>
        </p:spPr>
      </p:pic>
      <p:pic>
        <p:nvPicPr>
          <p:cNvPr id="9224" name="Picture 8" descr="C:\Users\Nuttakrits\Downloads\WsS2-Product_190205_165209.png"/>
          <p:cNvPicPr>
            <a:picLocks noChangeAspect="1" noChangeArrowheads="1"/>
          </p:cNvPicPr>
          <p:nvPr/>
        </p:nvPicPr>
        <p:blipFill>
          <a:blip r:embed="rId5" cstate="print"/>
          <a:srcRect/>
          <a:stretch>
            <a:fillRect/>
          </a:stretch>
        </p:blipFill>
        <p:spPr bwMode="auto">
          <a:xfrm>
            <a:off x="5818188" y="4114800"/>
            <a:ext cx="1515539" cy="1404993"/>
          </a:xfrm>
          <a:prstGeom prst="rect">
            <a:avLst/>
          </a:prstGeom>
          <a:noFill/>
          <a:effectLst>
            <a:outerShdw blurRad="50800" dist="38100" dir="2700000" algn="tl" rotWithShape="0">
              <a:prstClr val="black">
                <a:alpha val="40000"/>
              </a:prstClr>
            </a:outerShdw>
          </a:effectLst>
        </p:spPr>
      </p:pic>
      <p:pic>
        <p:nvPicPr>
          <p:cNvPr id="9221" name="Picture 5" descr="C:\Users\Nuttakrits\Downloads\CT4-LX-HC_Left_Label__56384.png"/>
          <p:cNvPicPr>
            <a:picLocks noChangeAspect="1" noChangeArrowheads="1"/>
          </p:cNvPicPr>
          <p:nvPr/>
        </p:nvPicPr>
        <p:blipFill>
          <a:blip r:embed="rId6" cstate="print"/>
          <a:srcRect/>
          <a:stretch>
            <a:fillRect/>
          </a:stretch>
        </p:blipFill>
        <p:spPr bwMode="auto">
          <a:xfrm>
            <a:off x="6961188" y="3962400"/>
            <a:ext cx="1606476" cy="1600200"/>
          </a:xfrm>
          <a:prstGeom prst="rect">
            <a:avLst/>
          </a:prstGeom>
          <a:noFill/>
          <a:effectLst>
            <a:outerShdw blurRad="50800" dist="38100" dir="2700000" algn="tl" rotWithShape="0">
              <a:prstClr val="black">
                <a:alpha val="40000"/>
              </a:prstClr>
            </a:outerShdw>
          </a:effectLst>
        </p:spPr>
      </p:pic>
      <p:pic>
        <p:nvPicPr>
          <p:cNvPr id="9222" name="Picture 6" descr="C:\Users\Nuttakrits\Downloads\RFID_WB1temp.png"/>
          <p:cNvPicPr>
            <a:picLocks noChangeAspect="1" noChangeArrowheads="1"/>
          </p:cNvPicPr>
          <p:nvPr/>
        </p:nvPicPr>
        <p:blipFill>
          <a:blip r:embed="rId7" cstate="print"/>
          <a:srcRect/>
          <a:stretch>
            <a:fillRect/>
          </a:stretch>
        </p:blipFill>
        <p:spPr bwMode="auto">
          <a:xfrm>
            <a:off x="8256588" y="4876800"/>
            <a:ext cx="1497012" cy="695553"/>
          </a:xfrm>
          <a:prstGeom prst="rect">
            <a:avLst/>
          </a:prstGeom>
          <a:noFill/>
          <a:effectLst>
            <a:outerShdw blurRad="50800" dist="38100" dir="2700000" algn="tl" rotWithShape="0">
              <a:prstClr val="black">
                <a:alpha val="40000"/>
              </a:prstClr>
            </a:outerShdw>
          </a:effectLst>
        </p:spPr>
      </p:pic>
      <p:grpSp>
        <p:nvGrpSpPr>
          <p:cNvPr id="17" name="Group 16"/>
          <p:cNvGrpSpPr/>
          <p:nvPr/>
        </p:nvGrpSpPr>
        <p:grpSpPr>
          <a:xfrm>
            <a:off x="5638800" y="5867400"/>
            <a:ext cx="3627438" cy="1299865"/>
            <a:chOff x="5867400" y="5867400"/>
            <a:chExt cx="3627438" cy="1299865"/>
          </a:xfrm>
        </p:grpSpPr>
        <p:pic>
          <p:nvPicPr>
            <p:cNvPr id="9223" name="Picture 7" descr="C:\Users\Nuttakrits\Downloads\img_index_05_01.png"/>
            <p:cNvPicPr>
              <a:picLocks noChangeAspect="1" noChangeArrowheads="1"/>
            </p:cNvPicPr>
            <p:nvPr/>
          </p:nvPicPr>
          <p:blipFill>
            <a:blip r:embed="rId8" cstate="print"/>
            <a:srcRect/>
            <a:stretch>
              <a:fillRect/>
            </a:stretch>
          </p:blipFill>
          <p:spPr bwMode="auto">
            <a:xfrm>
              <a:off x="5883758" y="5867400"/>
              <a:ext cx="3611080" cy="838200"/>
            </a:xfrm>
            <a:prstGeom prst="rect">
              <a:avLst/>
            </a:prstGeom>
            <a:noFill/>
          </p:spPr>
        </p:pic>
        <p:sp>
          <p:nvSpPr>
            <p:cNvPr id="23" name="Rectangle 22"/>
            <p:cNvSpPr/>
            <p:nvPr/>
          </p:nvSpPr>
          <p:spPr>
            <a:xfrm>
              <a:off x="5867400" y="6733401"/>
              <a:ext cx="850361" cy="276999"/>
            </a:xfrm>
            <a:prstGeom prst="rect">
              <a:avLst/>
            </a:prstGeom>
          </p:spPr>
          <p:txBody>
            <a:bodyPr wrap="none">
              <a:spAutoFit/>
            </a:bodyPr>
            <a:lstStyle/>
            <a:p>
              <a:r>
                <a:rPr lang="en-US" sz="1200" b="1" dirty="0">
                  <a:solidFill>
                    <a:schemeClr val="bg1"/>
                  </a:solidFill>
                </a:rPr>
                <a:t>Wristband</a:t>
              </a:r>
            </a:p>
          </p:txBody>
        </p:sp>
        <p:sp>
          <p:nvSpPr>
            <p:cNvPr id="24" name="Rectangle 23"/>
            <p:cNvSpPr/>
            <p:nvPr/>
          </p:nvSpPr>
          <p:spPr>
            <a:xfrm>
              <a:off x="6729395" y="6705600"/>
              <a:ext cx="1391022" cy="461665"/>
            </a:xfrm>
            <a:prstGeom prst="rect">
              <a:avLst/>
            </a:prstGeom>
          </p:spPr>
          <p:txBody>
            <a:bodyPr wrap="none">
              <a:spAutoFit/>
            </a:bodyPr>
            <a:lstStyle/>
            <a:p>
              <a:pPr algn="ctr"/>
              <a:r>
                <a:rPr lang="en-US" sz="1200" b="1" dirty="0">
                  <a:solidFill>
                    <a:schemeClr val="bg1"/>
                  </a:solidFill>
                </a:rPr>
                <a:t>Specimen/ </a:t>
              </a:r>
            </a:p>
            <a:p>
              <a:pPr algn="ctr"/>
              <a:r>
                <a:rPr lang="en-US" sz="1200" b="1" dirty="0">
                  <a:solidFill>
                    <a:schemeClr val="bg1"/>
                  </a:solidFill>
                </a:rPr>
                <a:t>Prescription Labels</a:t>
              </a:r>
            </a:p>
          </p:txBody>
        </p:sp>
        <p:sp>
          <p:nvSpPr>
            <p:cNvPr id="25" name="Rectangle 24"/>
            <p:cNvSpPr/>
            <p:nvPr/>
          </p:nvSpPr>
          <p:spPr>
            <a:xfrm>
              <a:off x="8458200" y="6733401"/>
              <a:ext cx="914033" cy="276999"/>
            </a:xfrm>
            <a:prstGeom prst="rect">
              <a:avLst/>
            </a:prstGeom>
          </p:spPr>
          <p:txBody>
            <a:bodyPr wrap="none">
              <a:spAutoFit/>
            </a:bodyPr>
            <a:lstStyle/>
            <a:p>
              <a:r>
                <a:rPr lang="en-US" sz="1200" b="1" dirty="0" smtClean="0">
                  <a:solidFill>
                    <a:schemeClr val="bg1"/>
                  </a:solidFill>
                </a:rPr>
                <a:t>Blood Bank</a:t>
              </a:r>
              <a:endParaRPr lang="en-US" sz="1200" b="1" dirty="0">
                <a:solidFill>
                  <a:schemeClr val="bg1"/>
                </a:solidFill>
              </a:endParaRPr>
            </a:p>
          </p:txBody>
        </p:sp>
      </p:grpSp>
      <p:pic>
        <p:nvPicPr>
          <p:cNvPr id="2051" name="Picture 3" descr="D:\SATO\22.STC Company Profile\MSTRP-6464-e1563441030731.png"/>
          <p:cNvPicPr>
            <a:picLocks noChangeAspect="1" noChangeArrowheads="1"/>
          </p:cNvPicPr>
          <p:nvPr/>
        </p:nvPicPr>
        <p:blipFill>
          <a:blip r:embed="rId9" cstate="print"/>
          <a:srcRect/>
          <a:stretch>
            <a:fillRect/>
          </a:stretch>
        </p:blipFill>
        <p:spPr bwMode="auto">
          <a:xfrm>
            <a:off x="2590800" y="4191000"/>
            <a:ext cx="1373269" cy="1489997"/>
          </a:xfrm>
          <a:prstGeom prst="rect">
            <a:avLst/>
          </a:prstGeom>
          <a:noFill/>
        </p:spPr>
      </p:pic>
      <p:pic>
        <p:nvPicPr>
          <p:cNvPr id="2050" name="Picture 2" descr="D:\SATO\22.STC Company Profile\MSTRP-5050.png"/>
          <p:cNvPicPr>
            <a:picLocks noChangeAspect="1" noChangeArrowheads="1"/>
          </p:cNvPicPr>
          <p:nvPr/>
        </p:nvPicPr>
        <p:blipFill>
          <a:blip r:embed="rId10" cstate="print"/>
          <a:srcRect/>
          <a:stretch>
            <a:fillRect/>
          </a:stretch>
        </p:blipFill>
        <p:spPr bwMode="auto">
          <a:xfrm>
            <a:off x="3581400" y="3657600"/>
            <a:ext cx="1676400" cy="2222627"/>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uttakrits\Desktop\RFID.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sp>
        <p:nvSpPr>
          <p:cNvPr id="6" name="TextBox 12"/>
          <p:cNvSpPr txBox="1"/>
          <p:nvPr/>
        </p:nvSpPr>
        <p:spPr>
          <a:xfrm>
            <a:off x="2819401" y="124748"/>
            <a:ext cx="6718678" cy="718145"/>
          </a:xfrm>
          <a:prstGeom prst="rect">
            <a:avLst/>
          </a:prstGeom>
        </p:spPr>
        <p:txBody>
          <a:bodyPr wrap="square" lIns="0" tIns="0" rIns="0" bIns="0" rtlCol="0" anchor="t">
            <a:spAutoFit/>
          </a:bodyPr>
          <a:lstStyle/>
          <a:p>
            <a:pPr algn="r">
              <a:lnSpc>
                <a:spcPts val="2800"/>
              </a:lnSpc>
            </a:pPr>
            <a:r>
              <a:rPr lang="en-US" sz="2000" spc="140" dirty="0" smtClean="0">
                <a:solidFill>
                  <a:srgbClr val="97BCC7"/>
                </a:solidFill>
                <a:latin typeface="Montserrat Classic"/>
              </a:rPr>
              <a:t>Accelerate Your Business</a:t>
            </a:r>
          </a:p>
          <a:p>
            <a:pPr algn="r">
              <a:lnSpc>
                <a:spcPts val="2800"/>
              </a:lnSpc>
            </a:pPr>
            <a:r>
              <a:rPr lang="en-US" sz="2000" spc="140" dirty="0" smtClean="0">
                <a:solidFill>
                  <a:srgbClr val="97BCC7"/>
                </a:solidFill>
                <a:latin typeface="Montserrat Classic"/>
              </a:rPr>
              <a:t>with </a:t>
            </a:r>
            <a:r>
              <a:rPr lang="en-US" sz="2400" spc="140" dirty="0" smtClean="0">
                <a:solidFill>
                  <a:srgbClr val="97BCC7"/>
                </a:solidFill>
                <a:latin typeface="Montserrat Classic"/>
              </a:rPr>
              <a:t>RFID</a:t>
            </a:r>
            <a:endParaRPr lang="en-US" sz="2000" spc="140" dirty="0">
              <a:solidFill>
                <a:srgbClr val="97BCC7"/>
              </a:solidFill>
              <a:latin typeface="Montserrat Classic"/>
            </a:endParaRPr>
          </a:p>
        </p:txBody>
      </p:sp>
      <p:pic>
        <p:nvPicPr>
          <p:cNvPr id="10244" name="Picture 4" descr="C:\Users\Nuttakrits\Desktop\Company 24\RFDI2.png"/>
          <p:cNvPicPr>
            <a:picLocks noChangeAspect="1" noChangeArrowheads="1"/>
          </p:cNvPicPr>
          <p:nvPr/>
        </p:nvPicPr>
        <p:blipFill>
          <a:blip r:embed="rId3" cstate="print"/>
          <a:srcRect/>
          <a:stretch>
            <a:fillRect/>
          </a:stretch>
        </p:blipFill>
        <p:spPr bwMode="auto">
          <a:xfrm>
            <a:off x="4876800" y="990600"/>
            <a:ext cx="4876800" cy="2253255"/>
          </a:xfrm>
          <a:prstGeom prst="rect">
            <a:avLst/>
          </a:prstGeom>
          <a:noFill/>
        </p:spPr>
      </p:pic>
      <p:sp>
        <p:nvSpPr>
          <p:cNvPr id="11" name="Rectangle 10"/>
          <p:cNvSpPr/>
          <p:nvPr/>
        </p:nvSpPr>
        <p:spPr>
          <a:xfrm>
            <a:off x="1676400" y="990600"/>
            <a:ext cx="2498826" cy="584775"/>
          </a:xfrm>
          <a:prstGeom prst="rect">
            <a:avLst/>
          </a:prstGeom>
        </p:spPr>
        <p:txBody>
          <a:bodyPr wrap="none">
            <a:spAutoFit/>
          </a:bodyPr>
          <a:lstStyle/>
          <a:p>
            <a:r>
              <a:rPr lang="en-US" sz="3200" dirty="0" smtClean="0">
                <a:solidFill>
                  <a:schemeClr val="bg1"/>
                </a:solidFill>
              </a:rPr>
              <a:t>What is RFID?</a:t>
            </a:r>
            <a:endParaRPr lang="en-US" sz="3200" dirty="0">
              <a:solidFill>
                <a:schemeClr val="bg1"/>
              </a:solidFill>
            </a:endParaRPr>
          </a:p>
        </p:txBody>
      </p:sp>
      <p:sp>
        <p:nvSpPr>
          <p:cNvPr id="12" name="TextBox 11"/>
          <p:cNvSpPr txBox="1"/>
          <p:nvPr/>
        </p:nvSpPr>
        <p:spPr>
          <a:xfrm>
            <a:off x="152400" y="1796055"/>
            <a:ext cx="9704901" cy="1954381"/>
          </a:xfrm>
          <a:prstGeom prst="rect">
            <a:avLst/>
          </a:prstGeom>
          <a:noFill/>
        </p:spPr>
        <p:txBody>
          <a:bodyPr wrap="none" rtlCol="0">
            <a:spAutoFit/>
          </a:bodyPr>
          <a:lstStyle/>
          <a:p>
            <a:r>
              <a:rPr lang="en-US" sz="1100" dirty="0" smtClean="0">
                <a:solidFill>
                  <a:schemeClr val="bg1"/>
                </a:solidFill>
              </a:rPr>
              <a:t>Short for Radio Frequency Identification, RFID is one of the auto-ID technologies that is </a:t>
            </a:r>
          </a:p>
          <a:p>
            <a:r>
              <a:rPr lang="en-US" sz="1100" dirty="0" smtClean="0">
                <a:solidFill>
                  <a:schemeClr val="bg1"/>
                </a:solidFill>
              </a:rPr>
              <a:t>anticipated to enable advanced information services and bring us closer to a ubiquitous </a:t>
            </a:r>
          </a:p>
          <a:p>
            <a:r>
              <a:rPr lang="en-US" sz="1100" dirty="0" smtClean="0">
                <a:solidFill>
                  <a:schemeClr val="bg1"/>
                </a:solidFill>
              </a:rPr>
              <a:t>society. </a:t>
            </a:r>
          </a:p>
          <a:p>
            <a:r>
              <a:rPr lang="en-US" sz="1100" dirty="0" smtClean="0">
                <a:solidFill>
                  <a:schemeClr val="bg1"/>
                </a:solidFill>
              </a:rPr>
              <a:t>Besides barcodes, two-dimensional (2D) barcodes and magnetic stripe cards that are </a:t>
            </a:r>
          </a:p>
          <a:p>
            <a:r>
              <a:rPr lang="en-US" sz="1100" dirty="0" smtClean="0">
                <a:solidFill>
                  <a:schemeClr val="bg1"/>
                </a:solidFill>
              </a:rPr>
              <a:t>conventionally used to carry data, newer technologies such as RFID, voice recognition </a:t>
            </a:r>
          </a:p>
          <a:p>
            <a:r>
              <a:rPr lang="en-US" sz="1100" dirty="0" smtClean="0">
                <a:solidFill>
                  <a:schemeClr val="bg1"/>
                </a:solidFill>
              </a:rPr>
              <a:t>and biometrics are now being introduced at a greater speed for improving business </a:t>
            </a:r>
          </a:p>
          <a:p>
            <a:r>
              <a:rPr lang="en-US" sz="1100" dirty="0" smtClean="0">
                <a:solidFill>
                  <a:schemeClr val="bg1"/>
                </a:solidFill>
              </a:rPr>
              <a:t>operations and security.</a:t>
            </a:r>
          </a:p>
          <a:p>
            <a:endParaRPr lang="en-US" sz="1100" dirty="0" smtClean="0">
              <a:solidFill>
                <a:schemeClr val="bg1"/>
              </a:solidFill>
            </a:endParaRPr>
          </a:p>
          <a:p>
            <a:r>
              <a:rPr lang="en-US" sz="1100" dirty="0" smtClean="0">
                <a:solidFill>
                  <a:schemeClr val="bg1"/>
                </a:solidFill>
              </a:rPr>
              <a:t>As RFID develops and its product lineup continues to expand, the technology is </a:t>
            </a:r>
          </a:p>
          <a:p>
            <a:r>
              <a:rPr lang="en-US" sz="1100" dirty="0" smtClean="0">
                <a:solidFill>
                  <a:schemeClr val="bg1"/>
                </a:solidFill>
              </a:rPr>
              <a:t>     set to become an increasingly important tool for item-level identification, traceability, environmental sustainability and many other applications in various industries </a:t>
            </a:r>
          </a:p>
          <a:p>
            <a:r>
              <a:rPr lang="en-US" sz="1100" dirty="0" smtClean="0">
                <a:solidFill>
                  <a:schemeClr val="bg1"/>
                </a:solidFill>
              </a:rPr>
              <a:t>            such as manufacturing, logistics, retail, service and transportation. </a:t>
            </a:r>
            <a:endParaRPr lang="en-US" sz="1100" dirty="0">
              <a:solidFill>
                <a:schemeClr val="bg1"/>
              </a:solidFill>
            </a:endParaRPr>
          </a:p>
        </p:txBody>
      </p:sp>
      <p:pic>
        <p:nvPicPr>
          <p:cNvPr id="10245" name="Picture 5" descr="C:\Users\Nuttakrits\Desktop\Company 24\RFDI3.png"/>
          <p:cNvPicPr>
            <a:picLocks noChangeAspect="1" noChangeArrowheads="1"/>
          </p:cNvPicPr>
          <p:nvPr/>
        </p:nvPicPr>
        <p:blipFill>
          <a:blip r:embed="rId4" cstate="print"/>
          <a:srcRect/>
          <a:stretch>
            <a:fillRect/>
          </a:stretch>
        </p:blipFill>
        <p:spPr bwMode="auto">
          <a:xfrm>
            <a:off x="3276600" y="4419600"/>
            <a:ext cx="6481072" cy="1371600"/>
          </a:xfrm>
          <a:prstGeom prst="rect">
            <a:avLst/>
          </a:prstGeom>
          <a:noFill/>
        </p:spPr>
      </p:pic>
      <p:sp>
        <p:nvSpPr>
          <p:cNvPr id="14" name="TextBox 13"/>
          <p:cNvSpPr txBox="1"/>
          <p:nvPr/>
        </p:nvSpPr>
        <p:spPr>
          <a:xfrm>
            <a:off x="1432594" y="4202668"/>
            <a:ext cx="1920206" cy="369332"/>
          </a:xfrm>
          <a:prstGeom prst="rect">
            <a:avLst/>
          </a:prstGeom>
          <a:noFill/>
        </p:spPr>
        <p:txBody>
          <a:bodyPr wrap="none" rtlCol="0">
            <a:spAutoFit/>
          </a:bodyPr>
          <a:lstStyle/>
          <a:p>
            <a:r>
              <a:rPr lang="en-US" dirty="0" smtClean="0">
                <a:solidFill>
                  <a:schemeClr val="bg1"/>
                </a:solidFill>
              </a:rPr>
              <a:t>SATO’s RFID lineup</a:t>
            </a:r>
            <a:endParaRPr lang="en-US" dirty="0">
              <a:solidFill>
                <a:schemeClr val="bg1"/>
              </a:solidFill>
            </a:endParaRPr>
          </a:p>
        </p:txBody>
      </p:sp>
      <p:sp>
        <p:nvSpPr>
          <p:cNvPr id="15" name="Rectangle 14"/>
          <p:cNvSpPr/>
          <p:nvPr/>
        </p:nvSpPr>
        <p:spPr>
          <a:xfrm>
            <a:off x="3556896" y="4371201"/>
            <a:ext cx="1388778" cy="276999"/>
          </a:xfrm>
          <a:prstGeom prst="rect">
            <a:avLst/>
          </a:prstGeom>
        </p:spPr>
        <p:txBody>
          <a:bodyPr wrap="none">
            <a:spAutoFit/>
          </a:bodyPr>
          <a:lstStyle/>
          <a:p>
            <a:r>
              <a:rPr lang="en-US" sz="1200" dirty="0" smtClean="0">
                <a:solidFill>
                  <a:schemeClr val="bg1"/>
                </a:solidFill>
              </a:rPr>
              <a:t>RFID-ready printers</a:t>
            </a:r>
            <a:endParaRPr lang="en-US" sz="1200" dirty="0">
              <a:solidFill>
                <a:schemeClr val="bg1"/>
              </a:solidFill>
            </a:endParaRPr>
          </a:p>
        </p:txBody>
      </p:sp>
      <p:sp>
        <p:nvSpPr>
          <p:cNvPr id="16" name="Rectangle 15"/>
          <p:cNvSpPr/>
          <p:nvPr/>
        </p:nvSpPr>
        <p:spPr>
          <a:xfrm>
            <a:off x="5538096" y="4371201"/>
            <a:ext cx="1184683" cy="276999"/>
          </a:xfrm>
          <a:prstGeom prst="rect">
            <a:avLst/>
          </a:prstGeom>
        </p:spPr>
        <p:txBody>
          <a:bodyPr wrap="none">
            <a:spAutoFit/>
          </a:bodyPr>
          <a:lstStyle/>
          <a:p>
            <a:r>
              <a:rPr lang="en-US" sz="1200" dirty="0" smtClean="0">
                <a:solidFill>
                  <a:schemeClr val="bg1"/>
                </a:solidFill>
              </a:rPr>
              <a:t>RFID tags/labels</a:t>
            </a:r>
            <a:endParaRPr lang="en-US" sz="1200" dirty="0">
              <a:solidFill>
                <a:schemeClr val="bg1"/>
              </a:solidFill>
            </a:endParaRPr>
          </a:p>
        </p:txBody>
      </p:sp>
      <p:sp>
        <p:nvSpPr>
          <p:cNvPr id="17" name="Rectangle 16"/>
          <p:cNvSpPr/>
          <p:nvPr/>
        </p:nvSpPr>
        <p:spPr>
          <a:xfrm>
            <a:off x="7214496" y="4371201"/>
            <a:ext cx="883768" cy="276999"/>
          </a:xfrm>
          <a:prstGeom prst="rect">
            <a:avLst/>
          </a:prstGeom>
        </p:spPr>
        <p:txBody>
          <a:bodyPr wrap="none">
            <a:spAutoFit/>
          </a:bodyPr>
          <a:lstStyle/>
          <a:p>
            <a:r>
              <a:rPr lang="en-US" sz="1200" dirty="0" smtClean="0">
                <a:solidFill>
                  <a:schemeClr val="bg1"/>
                </a:solidFill>
              </a:rPr>
              <a:t>Peripherals</a:t>
            </a:r>
            <a:endParaRPr lang="en-US" sz="1200" dirty="0">
              <a:solidFill>
                <a:schemeClr val="bg1"/>
              </a:solidFill>
            </a:endParaRPr>
          </a:p>
        </p:txBody>
      </p:sp>
      <p:sp>
        <p:nvSpPr>
          <p:cNvPr id="18" name="Rectangle 17"/>
          <p:cNvSpPr/>
          <p:nvPr/>
        </p:nvSpPr>
        <p:spPr>
          <a:xfrm>
            <a:off x="8509896" y="4415135"/>
            <a:ext cx="1219200" cy="461665"/>
          </a:xfrm>
          <a:prstGeom prst="rect">
            <a:avLst/>
          </a:prstGeom>
        </p:spPr>
        <p:txBody>
          <a:bodyPr wrap="square">
            <a:spAutoFit/>
          </a:bodyPr>
          <a:lstStyle/>
          <a:p>
            <a:pPr algn="ctr"/>
            <a:r>
              <a:rPr lang="en-US" sz="1200" dirty="0" smtClean="0">
                <a:solidFill>
                  <a:schemeClr val="bg1"/>
                </a:solidFill>
              </a:rPr>
              <a:t>Support for </a:t>
            </a:r>
          </a:p>
          <a:p>
            <a:pPr algn="ctr"/>
            <a:r>
              <a:rPr lang="en-US" sz="1200" dirty="0" smtClean="0">
                <a:solidFill>
                  <a:schemeClr val="bg1"/>
                </a:solidFill>
              </a:rPr>
              <a:t>system setup</a:t>
            </a:r>
            <a:endParaRPr lang="en-US" sz="1200" dirty="0">
              <a:solidFill>
                <a:schemeClr val="bg1"/>
              </a:solidFill>
            </a:endParaRPr>
          </a:p>
        </p:txBody>
      </p:sp>
      <p:sp>
        <p:nvSpPr>
          <p:cNvPr id="20" name="TextBox 19"/>
          <p:cNvSpPr txBox="1"/>
          <p:nvPr/>
        </p:nvSpPr>
        <p:spPr>
          <a:xfrm>
            <a:off x="8433696" y="4876800"/>
            <a:ext cx="1382238" cy="461665"/>
          </a:xfrm>
          <a:prstGeom prst="rect">
            <a:avLst/>
          </a:prstGeom>
          <a:noFill/>
        </p:spPr>
        <p:txBody>
          <a:bodyPr wrap="none" rtlCol="0">
            <a:spAutoFit/>
          </a:bodyPr>
          <a:lstStyle/>
          <a:p>
            <a:pPr algn="ctr"/>
            <a:r>
              <a:rPr lang="en-US" sz="1200" dirty="0" smtClean="0">
                <a:solidFill>
                  <a:schemeClr val="bg1"/>
                </a:solidFill>
              </a:rPr>
              <a:t>Consultation </a:t>
            </a:r>
          </a:p>
          <a:p>
            <a:pPr algn="ctr"/>
            <a:r>
              <a:rPr lang="en-US" sz="1200" dirty="0" smtClean="0">
                <a:solidFill>
                  <a:schemeClr val="bg1"/>
                </a:solidFill>
              </a:rPr>
              <a:t>on implementation</a:t>
            </a:r>
            <a:endParaRPr lang="en-US" sz="1200" dirty="0">
              <a:solidFill>
                <a:schemeClr val="bg1"/>
              </a:solidFill>
            </a:endParaRPr>
          </a:p>
        </p:txBody>
      </p:sp>
      <p:sp>
        <p:nvSpPr>
          <p:cNvPr id="21" name="TextBox 20"/>
          <p:cNvSpPr txBox="1"/>
          <p:nvPr/>
        </p:nvSpPr>
        <p:spPr>
          <a:xfrm>
            <a:off x="8509896" y="5334000"/>
            <a:ext cx="1208985" cy="461665"/>
          </a:xfrm>
          <a:prstGeom prst="rect">
            <a:avLst/>
          </a:prstGeom>
          <a:noFill/>
        </p:spPr>
        <p:txBody>
          <a:bodyPr wrap="none" rtlCol="0">
            <a:spAutoFit/>
          </a:bodyPr>
          <a:lstStyle/>
          <a:p>
            <a:pPr algn="ctr"/>
            <a:r>
              <a:rPr lang="en-US" sz="1200" dirty="0" smtClean="0">
                <a:solidFill>
                  <a:schemeClr val="bg1"/>
                </a:solidFill>
              </a:rPr>
              <a:t>Know-how </a:t>
            </a:r>
          </a:p>
          <a:p>
            <a:pPr algn="ctr"/>
            <a:r>
              <a:rPr lang="en-US" sz="1200" dirty="0" smtClean="0">
                <a:solidFill>
                  <a:schemeClr val="bg1"/>
                </a:solidFill>
              </a:rPr>
              <a:t>from experience</a:t>
            </a:r>
            <a:endParaRPr lang="en-US" sz="1200" dirty="0">
              <a:solidFill>
                <a:schemeClr val="bg1"/>
              </a:solidFill>
            </a:endParaRPr>
          </a:p>
        </p:txBody>
      </p:sp>
      <p:sp>
        <p:nvSpPr>
          <p:cNvPr id="22" name="TextBox 21"/>
          <p:cNvSpPr txBox="1"/>
          <p:nvPr/>
        </p:nvSpPr>
        <p:spPr>
          <a:xfrm>
            <a:off x="3422764" y="5867400"/>
            <a:ext cx="6330836" cy="1046440"/>
          </a:xfrm>
          <a:prstGeom prst="rect">
            <a:avLst/>
          </a:prstGeom>
          <a:noFill/>
        </p:spPr>
        <p:txBody>
          <a:bodyPr wrap="none" rtlCol="0">
            <a:spAutoFit/>
          </a:bodyPr>
          <a:lstStyle/>
          <a:p>
            <a:r>
              <a:rPr lang="en-US" sz="1600" dirty="0" smtClean="0">
                <a:solidFill>
                  <a:schemeClr val="bg1"/>
                </a:solidFill>
              </a:rPr>
              <a:t>SATO offers total RFID support for customers, starting from sourcing</a:t>
            </a:r>
          </a:p>
          <a:p>
            <a:r>
              <a:rPr lang="en-US" sz="1600" dirty="0" smtClean="0">
                <a:solidFill>
                  <a:schemeClr val="bg1"/>
                </a:solidFill>
              </a:rPr>
              <a:t>     readers/writers most suited to your usage, to developing and providing </a:t>
            </a:r>
          </a:p>
          <a:p>
            <a:r>
              <a:rPr lang="en-US" sz="1600" dirty="0" smtClean="0">
                <a:solidFill>
                  <a:schemeClr val="bg1"/>
                </a:solidFill>
              </a:rPr>
              <a:t>           the software you need.</a:t>
            </a:r>
          </a:p>
          <a:p>
            <a:endParaRPr lang="en-US" sz="1400"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uttakrits\Desktop\สำเนาของ Company Report\12.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grpSp>
        <p:nvGrpSpPr>
          <p:cNvPr id="5" name="Group 18"/>
          <p:cNvGrpSpPr/>
          <p:nvPr/>
        </p:nvGrpSpPr>
        <p:grpSpPr>
          <a:xfrm>
            <a:off x="261739" y="237268"/>
            <a:ext cx="5340290" cy="2775955"/>
            <a:chOff x="0" y="0"/>
            <a:chExt cx="7120386" cy="3701274"/>
          </a:xfrm>
        </p:grpSpPr>
        <p:sp>
          <p:nvSpPr>
            <p:cNvPr id="6" name="TextBox 19"/>
            <p:cNvSpPr txBox="1"/>
            <p:nvPr/>
          </p:nvSpPr>
          <p:spPr>
            <a:xfrm>
              <a:off x="0" y="0"/>
              <a:ext cx="7120386" cy="561975"/>
            </a:xfrm>
            <a:prstGeom prst="rect">
              <a:avLst/>
            </a:prstGeom>
          </p:spPr>
          <p:txBody>
            <a:bodyPr lIns="0" tIns="0" rIns="0" bIns="0" rtlCol="0" anchor="t">
              <a:spAutoFit/>
            </a:bodyPr>
            <a:lstStyle/>
            <a:p>
              <a:pPr algn="l">
                <a:lnSpc>
                  <a:spcPts val="3360"/>
                </a:lnSpc>
              </a:pPr>
              <a:r>
                <a:rPr lang="en-US" sz="2800" dirty="0">
                  <a:solidFill>
                    <a:srgbClr val="053D57"/>
                  </a:solidFill>
                  <a:latin typeface="Montserrat Classic Bold"/>
                </a:rPr>
                <a:t>MAINTENANCE SERVICES</a:t>
              </a:r>
            </a:p>
          </p:txBody>
        </p:sp>
        <p:sp>
          <p:nvSpPr>
            <p:cNvPr id="7" name="TextBox 20"/>
            <p:cNvSpPr txBox="1"/>
            <p:nvPr/>
          </p:nvSpPr>
          <p:spPr>
            <a:xfrm>
              <a:off x="0" y="828692"/>
              <a:ext cx="7120386" cy="2872582"/>
            </a:xfrm>
            <a:prstGeom prst="rect">
              <a:avLst/>
            </a:prstGeom>
          </p:spPr>
          <p:txBody>
            <a:bodyPr lIns="0" tIns="0" rIns="0" bIns="0" rtlCol="0" anchor="t">
              <a:spAutoFit/>
            </a:bodyPr>
            <a:lstStyle/>
            <a:p>
              <a:pPr algn="l">
                <a:lnSpc>
                  <a:spcPts val="2100"/>
                </a:lnSpc>
              </a:pPr>
              <a:r>
                <a:rPr lang="en-US" sz="1400" spc="14" dirty="0">
                  <a:solidFill>
                    <a:srgbClr val="053D57"/>
                  </a:solidFill>
                  <a:latin typeface="Montserrat Light"/>
                </a:rPr>
                <a:t>Our printer maintenance service offers preventative maintenance support as well as speedy repair so as to ensure smooth operations for your business with minimum downtime.</a:t>
              </a:r>
            </a:p>
            <a:p>
              <a:pPr algn="l">
                <a:lnSpc>
                  <a:spcPts val="2100"/>
                </a:lnSpc>
              </a:pPr>
              <a:endParaRPr sz="1400" dirty="0"/>
            </a:p>
            <a:p>
              <a:pPr algn="l">
                <a:lnSpc>
                  <a:spcPts val="2100"/>
                </a:lnSpc>
              </a:pPr>
              <a:r>
                <a:rPr lang="en-US" sz="1400" spc="14" dirty="0">
                  <a:solidFill>
                    <a:srgbClr val="053D57"/>
                  </a:solidFill>
                  <a:latin typeface="Montserrat Light"/>
                </a:rPr>
                <a:t>Depending on your needs such as printer usage level, you can choose from various types of maintenance </a:t>
              </a:r>
              <a:r>
                <a:rPr lang="en-US" sz="1400" spc="14" dirty="0" smtClean="0">
                  <a:solidFill>
                    <a:srgbClr val="053D57"/>
                  </a:solidFill>
                  <a:latin typeface="Montserrat Light"/>
                </a:rPr>
                <a:t>programmes :</a:t>
              </a:r>
              <a:endParaRPr lang="en-US" sz="1400" spc="14" dirty="0">
                <a:solidFill>
                  <a:srgbClr val="053D57"/>
                </a:solidFill>
                <a:latin typeface="Montserrat Light"/>
              </a:endParaRPr>
            </a:p>
          </p:txBody>
        </p:sp>
      </p:grpSp>
      <p:sp>
        <p:nvSpPr>
          <p:cNvPr id="8" name="AutoShape 21"/>
          <p:cNvSpPr/>
          <p:nvPr/>
        </p:nvSpPr>
        <p:spPr>
          <a:xfrm rot="-5400000">
            <a:off x="2433637" y="-1702117"/>
            <a:ext cx="9525" cy="4876800"/>
          </a:xfrm>
          <a:prstGeom prst="rect">
            <a:avLst/>
          </a:prstGeom>
          <a:solidFill>
            <a:srgbClr val="053D57"/>
          </a:solidFill>
        </p:spPr>
      </p:sp>
      <p:graphicFrame>
        <p:nvGraphicFramePr>
          <p:cNvPr id="9" name="Table 8"/>
          <p:cNvGraphicFramePr>
            <a:graphicFrameLocks noGrp="1"/>
          </p:cNvGraphicFramePr>
          <p:nvPr/>
        </p:nvGraphicFramePr>
        <p:xfrm>
          <a:off x="152400" y="3276600"/>
          <a:ext cx="5415661" cy="3408680"/>
        </p:xfrm>
        <a:graphic>
          <a:graphicData uri="http://schemas.openxmlformats.org/drawingml/2006/table">
            <a:tbl>
              <a:tblPr firstRow="1" bandRow="1">
                <a:tableStyleId>{5C22544A-7EE6-4342-B048-85BDC9FD1C3A}</a:tableStyleId>
              </a:tblPr>
              <a:tblGrid>
                <a:gridCol w="1873504">
                  <a:extLst>
                    <a:ext uri="{9D8B030D-6E8A-4147-A177-3AD203B41FA5}">
                      <a16:colId xmlns="" xmlns:a16="http://schemas.microsoft.com/office/drawing/2014/main" val="20000"/>
                    </a:ext>
                  </a:extLst>
                </a:gridCol>
                <a:gridCol w="1717802">
                  <a:extLst>
                    <a:ext uri="{9D8B030D-6E8A-4147-A177-3AD203B41FA5}">
                      <a16:colId xmlns="" xmlns:a16="http://schemas.microsoft.com/office/drawing/2014/main" val="20001"/>
                    </a:ext>
                  </a:extLst>
                </a:gridCol>
                <a:gridCol w="1824355">
                  <a:extLst>
                    <a:ext uri="{9D8B030D-6E8A-4147-A177-3AD203B41FA5}">
                      <a16:colId xmlns="" xmlns:a16="http://schemas.microsoft.com/office/drawing/2014/main" val="20002"/>
                    </a:ext>
                  </a:extLst>
                </a:gridCol>
              </a:tblGrid>
              <a:tr h="370840">
                <a:tc>
                  <a:txBody>
                    <a:bodyPr/>
                    <a:lstStyle/>
                    <a:p>
                      <a:pPr algn="ctr"/>
                      <a:r>
                        <a:rPr lang="en-US" sz="1200" dirty="0"/>
                        <a:t>FEATURE</a:t>
                      </a:r>
                    </a:p>
                  </a:txBody>
                  <a:tcPr anchor="ctr">
                    <a:solidFill>
                      <a:schemeClr val="accent5">
                        <a:lumMod val="75000"/>
                      </a:schemeClr>
                    </a:solidFill>
                  </a:tcPr>
                </a:tc>
                <a:tc>
                  <a:txBody>
                    <a:bodyPr/>
                    <a:lstStyle/>
                    <a:p>
                      <a:pPr algn="ctr"/>
                      <a:r>
                        <a:rPr lang="en-US" sz="1200"/>
                        <a:t>Manufacturer Warranty</a:t>
                      </a:r>
                    </a:p>
                    <a:p>
                      <a:pPr algn="ctr"/>
                      <a:r>
                        <a:rPr lang="en-US" sz="1200"/>
                        <a:t>Coverage </a:t>
                      </a:r>
                    </a:p>
                  </a:txBody>
                  <a:tcPr anchor="ctr">
                    <a:solidFill>
                      <a:schemeClr val="accent5">
                        <a:lumMod val="75000"/>
                      </a:schemeClr>
                    </a:solidFill>
                  </a:tcPr>
                </a:tc>
                <a:tc>
                  <a:txBody>
                    <a:bodyPr/>
                    <a:lstStyle/>
                    <a:p>
                      <a:pPr algn="ctr"/>
                      <a:r>
                        <a:rPr lang="en-US" sz="1200"/>
                        <a:t>Extended Warranty / </a:t>
                      </a:r>
                    </a:p>
                    <a:p>
                      <a:pPr algn="ctr"/>
                      <a:r>
                        <a:rPr lang="en-US" sz="1200"/>
                        <a:t>Maintenance Agreement </a:t>
                      </a:r>
                    </a:p>
                    <a:p>
                      <a:pPr algn="ctr"/>
                      <a:r>
                        <a:rPr lang="en-US" sz="1200"/>
                        <a:t>Coverage </a:t>
                      </a:r>
                    </a:p>
                  </a:txBody>
                  <a:tcPr anchor="ctr">
                    <a:solidFill>
                      <a:schemeClr val="accent5">
                        <a:lumMod val="75000"/>
                      </a:schemeClr>
                    </a:solidFill>
                  </a:tcPr>
                </a:tc>
                <a:extLst>
                  <a:ext uri="{0D108BD9-81ED-4DB2-BD59-A6C34878D82A}">
                    <a16:rowId xmlns="" xmlns:a16="http://schemas.microsoft.com/office/drawing/2014/main" val="10000"/>
                  </a:ext>
                </a:extLst>
              </a:tr>
              <a:tr h="370840">
                <a:tc>
                  <a:txBody>
                    <a:bodyPr/>
                    <a:lstStyle/>
                    <a:p>
                      <a:pPr algn="ctr"/>
                      <a:r>
                        <a:rPr lang="en-US" sz="1200" b="1"/>
                        <a:t>Total years of coverage</a:t>
                      </a:r>
                    </a:p>
                  </a:txBody>
                  <a:tcPr/>
                </a:tc>
                <a:tc>
                  <a:txBody>
                    <a:bodyPr/>
                    <a:lstStyle/>
                    <a:p>
                      <a:pPr algn="ctr"/>
                      <a:r>
                        <a:rPr lang="en-US" sz="1400"/>
                        <a:t>1 Year</a:t>
                      </a:r>
                    </a:p>
                  </a:txBody>
                  <a:tcPr anchor="ctr"/>
                </a:tc>
                <a:tc>
                  <a:txBody>
                    <a:bodyPr/>
                    <a:lstStyle/>
                    <a:p>
                      <a:pPr algn="ctr"/>
                      <a:r>
                        <a:rPr lang="en-US" sz="1400"/>
                        <a:t>3 to 5 Years</a:t>
                      </a:r>
                    </a:p>
                  </a:txBody>
                  <a:tcPr anchor="ctr"/>
                </a:tc>
                <a:extLst>
                  <a:ext uri="{0D108BD9-81ED-4DB2-BD59-A6C34878D82A}">
                    <a16:rowId xmlns="" xmlns:a16="http://schemas.microsoft.com/office/drawing/2014/main" val="10001"/>
                  </a:ext>
                </a:extLst>
              </a:tr>
              <a:tr h="370840">
                <a:tc>
                  <a:txBody>
                    <a:bodyPr/>
                    <a:lstStyle/>
                    <a:p>
                      <a:pPr algn="ctr"/>
                      <a:r>
                        <a:rPr lang="en-US" sz="1200" b="1"/>
                        <a:t>On-site</a:t>
                      </a:r>
                      <a:r>
                        <a:rPr lang="en-US" sz="1200" b="1" baseline="0"/>
                        <a:t> </a:t>
                      </a:r>
                      <a:r>
                        <a:rPr lang="en-US" sz="1200" b="1"/>
                        <a:t>support</a:t>
                      </a:r>
                    </a:p>
                  </a:txBody>
                  <a:tcPr/>
                </a:tc>
                <a:tc>
                  <a:txBody>
                    <a:bodyPr/>
                    <a:lstStyle/>
                    <a:p>
                      <a:pPr algn="ctr"/>
                      <a:r>
                        <a:rPr lang="en-US" sz="1400" b="1" dirty="0" smtClean="0">
                          <a:solidFill>
                            <a:srgbClr val="FF0000"/>
                          </a:solidFill>
                          <a:latin typeface="AdamGorry-Inline" pitchFamily="34" charset="0"/>
                        </a:rPr>
                        <a:t>x</a:t>
                      </a:r>
                      <a:endParaRPr lang="en-US" sz="1600" b="1" dirty="0">
                        <a:solidFill>
                          <a:srgbClr val="FF0000"/>
                        </a:solidFill>
                        <a:latin typeface="AdamGorry-Inline" pitchFamily="34" charset="0"/>
                      </a:endParaRPr>
                    </a:p>
                  </a:txBody>
                  <a:tcPr anchor="ctr"/>
                </a:tc>
                <a:tc>
                  <a:txBody>
                    <a:bodyPr/>
                    <a:lstStyle/>
                    <a:p>
                      <a:pPr algn="ctr"/>
                      <a:r>
                        <a:rPr lang="en-US" sz="1600" b="1" dirty="0">
                          <a:solidFill>
                            <a:srgbClr val="009644"/>
                          </a:solidFill>
                          <a:latin typeface="AdamGorry-Inline" pitchFamily="34" charset="0"/>
                          <a:sym typeface="Wingdings 2"/>
                        </a:rPr>
                        <a:t></a:t>
                      </a:r>
                      <a:endParaRPr lang="en-US" sz="1600" b="1" dirty="0">
                        <a:solidFill>
                          <a:srgbClr val="009644"/>
                        </a:solidFill>
                        <a:latin typeface="AdamGorry-Inline" pitchFamily="34" charset="0"/>
                      </a:endParaRPr>
                    </a:p>
                  </a:txBody>
                  <a:tcPr anchor="ctr"/>
                </a:tc>
                <a:extLst>
                  <a:ext uri="{0D108BD9-81ED-4DB2-BD59-A6C34878D82A}">
                    <a16:rowId xmlns="" xmlns:a16="http://schemas.microsoft.com/office/drawing/2014/main" val="10002"/>
                  </a:ext>
                </a:extLst>
              </a:tr>
              <a:tr h="370840">
                <a:tc>
                  <a:txBody>
                    <a:bodyPr/>
                    <a:lstStyle/>
                    <a:p>
                      <a:pPr algn="ctr"/>
                      <a:r>
                        <a:rPr lang="en-US" sz="1200" b="1"/>
                        <a:t>Preventative maintenance</a:t>
                      </a:r>
                    </a:p>
                  </a:txBody>
                  <a:tcPr/>
                </a:tc>
                <a:tc>
                  <a:txBody>
                    <a:bodyPr/>
                    <a:lstStyle/>
                    <a:p>
                      <a:pPr algn="ctr"/>
                      <a:r>
                        <a:rPr lang="en-US" sz="1400" b="1" dirty="0" smtClean="0">
                          <a:solidFill>
                            <a:srgbClr val="FF0000"/>
                          </a:solidFill>
                          <a:latin typeface="AdamGorry-Inline" pitchFamily="34" charset="0"/>
                        </a:rPr>
                        <a:t>x</a:t>
                      </a:r>
                      <a:endParaRPr lang="en-US" sz="1400" b="1" dirty="0">
                        <a:solidFill>
                          <a:srgbClr val="FF0000"/>
                        </a:solidFill>
                        <a:latin typeface="AdamGorry-Inline" pitchFamily="34" charset="0"/>
                      </a:endParaRPr>
                    </a:p>
                  </a:txBody>
                  <a:tcPr anchor="ctr"/>
                </a:tc>
                <a:tc>
                  <a:txBody>
                    <a:bodyPr/>
                    <a:lstStyle/>
                    <a:p>
                      <a:pPr algn="ctr"/>
                      <a:r>
                        <a:rPr lang="en-US" sz="1600" b="1" dirty="0" smtClean="0">
                          <a:solidFill>
                            <a:srgbClr val="009644"/>
                          </a:solidFill>
                          <a:latin typeface="AdamGorry-Inline" pitchFamily="34" charset="0"/>
                          <a:sym typeface="Wingdings 2"/>
                        </a:rPr>
                        <a:t></a:t>
                      </a:r>
                      <a:endParaRPr lang="en-US" sz="1600" b="1" dirty="0">
                        <a:solidFill>
                          <a:srgbClr val="009644"/>
                        </a:solidFill>
                        <a:latin typeface="AdamGorry-Inline" pitchFamily="34" charset="0"/>
                      </a:endParaRPr>
                    </a:p>
                  </a:txBody>
                  <a:tcPr anchor="ctr"/>
                </a:tc>
                <a:extLst>
                  <a:ext uri="{0D108BD9-81ED-4DB2-BD59-A6C34878D82A}">
                    <a16:rowId xmlns="" xmlns:a16="http://schemas.microsoft.com/office/drawing/2014/main" val="10003"/>
                  </a:ext>
                </a:extLst>
              </a:tr>
              <a:tr h="370840">
                <a:tc>
                  <a:txBody>
                    <a:bodyPr/>
                    <a:lstStyle/>
                    <a:p>
                      <a:pPr algn="ctr"/>
                      <a:r>
                        <a:rPr lang="en-US" sz="1200" b="1"/>
                        <a:t>Service cost waiver</a:t>
                      </a:r>
                    </a:p>
                  </a:txBody>
                  <a:tcPr/>
                </a:tc>
                <a:tc>
                  <a:txBody>
                    <a:bodyPr/>
                    <a:lstStyle/>
                    <a:p>
                      <a:pPr algn="ctr"/>
                      <a:r>
                        <a:rPr lang="en-US" sz="1400" b="1" dirty="0" smtClean="0">
                          <a:solidFill>
                            <a:srgbClr val="FF0000"/>
                          </a:solidFill>
                          <a:latin typeface="AdamGorry-Inline" pitchFamily="34" charset="0"/>
                        </a:rPr>
                        <a:t>x</a:t>
                      </a:r>
                      <a:endParaRPr lang="en-US" sz="1400" b="1" dirty="0">
                        <a:solidFill>
                          <a:srgbClr val="FF0000"/>
                        </a:solidFill>
                        <a:latin typeface="AdamGorry-Inline" pitchFamily="34" charset="0"/>
                      </a:endParaRPr>
                    </a:p>
                  </a:txBody>
                  <a:tcPr anchor="ctr"/>
                </a:tc>
                <a:tc>
                  <a:txBody>
                    <a:bodyPr/>
                    <a:lstStyle/>
                    <a:p>
                      <a:pPr algn="ctr"/>
                      <a:r>
                        <a:rPr lang="en-US" sz="1600" b="1" dirty="0" smtClean="0">
                          <a:solidFill>
                            <a:srgbClr val="009644"/>
                          </a:solidFill>
                          <a:latin typeface="AdamGorry-Inline" pitchFamily="34" charset="0"/>
                          <a:sym typeface="Wingdings 2"/>
                        </a:rPr>
                        <a:t></a:t>
                      </a:r>
                      <a:endParaRPr lang="en-US" sz="1600" b="1" dirty="0">
                        <a:solidFill>
                          <a:srgbClr val="009644"/>
                        </a:solidFill>
                        <a:latin typeface="AdamGorry-Inline" pitchFamily="34" charset="0"/>
                      </a:endParaRPr>
                    </a:p>
                  </a:txBody>
                  <a:tcPr anchor="ctr"/>
                </a:tc>
                <a:extLst>
                  <a:ext uri="{0D108BD9-81ED-4DB2-BD59-A6C34878D82A}">
                    <a16:rowId xmlns="" xmlns:a16="http://schemas.microsoft.com/office/drawing/2014/main" val="10004"/>
                  </a:ext>
                </a:extLst>
              </a:tr>
              <a:tr h="370840">
                <a:tc>
                  <a:txBody>
                    <a:bodyPr/>
                    <a:lstStyle/>
                    <a:p>
                      <a:pPr algn="ctr"/>
                      <a:r>
                        <a:rPr lang="en-US" sz="1200" b="1"/>
                        <a:t>Priority support</a:t>
                      </a:r>
                    </a:p>
                  </a:txBody>
                  <a:tcPr/>
                </a:tc>
                <a:tc>
                  <a:txBody>
                    <a:bodyPr/>
                    <a:lstStyle/>
                    <a:p>
                      <a:pPr algn="ctr"/>
                      <a:r>
                        <a:rPr lang="en-US" sz="1400" b="1" dirty="0" smtClean="0">
                          <a:solidFill>
                            <a:srgbClr val="FF0000"/>
                          </a:solidFill>
                          <a:latin typeface="AdamGorry-Inline" pitchFamily="34" charset="0"/>
                        </a:rPr>
                        <a:t>x</a:t>
                      </a:r>
                      <a:endParaRPr lang="en-US" sz="1400" b="1" dirty="0">
                        <a:solidFill>
                          <a:srgbClr val="FF0000"/>
                        </a:solidFill>
                        <a:latin typeface="AdamGorry-Inline" pitchFamily="34" charset="0"/>
                      </a:endParaRPr>
                    </a:p>
                  </a:txBody>
                  <a:tcPr anchor="ctr"/>
                </a:tc>
                <a:tc>
                  <a:txBody>
                    <a:bodyPr/>
                    <a:lstStyle/>
                    <a:p>
                      <a:pPr algn="ctr"/>
                      <a:r>
                        <a:rPr lang="en-US" sz="1600" b="1" dirty="0" smtClean="0">
                          <a:solidFill>
                            <a:srgbClr val="009644"/>
                          </a:solidFill>
                          <a:latin typeface="AdamGorry-Inline" pitchFamily="34" charset="0"/>
                          <a:sym typeface="Wingdings 2"/>
                        </a:rPr>
                        <a:t></a:t>
                      </a:r>
                      <a:endParaRPr lang="en-US" sz="1600" b="1" dirty="0">
                        <a:solidFill>
                          <a:srgbClr val="009644"/>
                        </a:solidFill>
                        <a:latin typeface="AdamGorry-Inline" pitchFamily="34" charset="0"/>
                      </a:endParaRPr>
                    </a:p>
                  </a:txBody>
                  <a:tcPr anchor="ctr"/>
                </a:tc>
                <a:extLst>
                  <a:ext uri="{0D108BD9-81ED-4DB2-BD59-A6C34878D82A}">
                    <a16:rowId xmlns="" xmlns:a16="http://schemas.microsoft.com/office/drawing/2014/main" val="10005"/>
                  </a:ext>
                </a:extLst>
              </a:tr>
              <a:tr h="370840">
                <a:tc>
                  <a:txBody>
                    <a:bodyPr/>
                    <a:lstStyle/>
                    <a:p>
                      <a:pPr algn="ctr"/>
                      <a:r>
                        <a:rPr lang="en-US" sz="1200" b="1"/>
                        <a:t>Expendable parts </a:t>
                      </a:r>
                    </a:p>
                    <a:p>
                      <a:pPr algn="ctr"/>
                      <a:r>
                        <a:rPr lang="en-US" sz="1200" b="1"/>
                        <a:t>replacement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9644"/>
                          </a:solidFill>
                          <a:latin typeface="AdamGorry-Inline" pitchFamily="34" charset="0"/>
                          <a:sym typeface="Wingdings 2"/>
                        </a:rPr>
                        <a:t></a:t>
                      </a:r>
                      <a:r>
                        <a:rPr lang="en-US" sz="1400" dirty="0" smtClean="0">
                          <a:sym typeface="Wingdings 2"/>
                        </a:rPr>
                        <a:t>*</a:t>
                      </a:r>
                      <a:endParaRPr lang="en-US" sz="1400" dirty="0"/>
                    </a:p>
                  </a:txBody>
                  <a:tcPr anchor="ctr"/>
                </a:tc>
                <a:tc>
                  <a:txBody>
                    <a:bodyPr/>
                    <a:lstStyle/>
                    <a:p>
                      <a:pPr algn="ctr"/>
                      <a:r>
                        <a:rPr lang="en-US" sz="1600" b="1" dirty="0" smtClean="0">
                          <a:solidFill>
                            <a:srgbClr val="009644"/>
                          </a:solidFill>
                          <a:latin typeface="AdamGorry-Inline" pitchFamily="34" charset="0"/>
                          <a:sym typeface="Wingdings 2"/>
                        </a:rPr>
                        <a:t></a:t>
                      </a:r>
                      <a:endParaRPr lang="en-US" sz="1600" b="1" dirty="0">
                        <a:solidFill>
                          <a:srgbClr val="009644"/>
                        </a:solidFill>
                        <a:latin typeface="AdamGorry-Inline" pitchFamily="34" charset="0"/>
                      </a:endParaRPr>
                    </a:p>
                  </a:txBody>
                  <a:tcPr anchor="ctr"/>
                </a:tc>
                <a:extLst>
                  <a:ext uri="{0D108BD9-81ED-4DB2-BD59-A6C34878D82A}">
                    <a16:rowId xmlns="" xmlns:a16="http://schemas.microsoft.com/office/drawing/2014/main" val="10006"/>
                  </a:ext>
                </a:extLst>
              </a:tr>
              <a:tr h="370840">
                <a:tc>
                  <a:txBody>
                    <a:bodyPr/>
                    <a:lstStyle/>
                    <a:p>
                      <a:pPr algn="ctr"/>
                      <a:r>
                        <a:rPr lang="en-US" sz="1200" b="1"/>
                        <a:t>Remote issue diagnosis &amp;</a:t>
                      </a:r>
                    </a:p>
                    <a:p>
                      <a:pPr algn="ctr"/>
                      <a:r>
                        <a:rPr lang="en-US" sz="1200" b="1"/>
                        <a:t>support</a:t>
                      </a:r>
                    </a:p>
                  </a:txBody>
                  <a:tcPr/>
                </a:tc>
                <a:tc>
                  <a:txBody>
                    <a:bodyPr/>
                    <a:lstStyle/>
                    <a:p>
                      <a:pPr algn="ctr"/>
                      <a:r>
                        <a:rPr lang="en-US" sz="1400" b="1" dirty="0" smtClean="0">
                          <a:solidFill>
                            <a:srgbClr val="FF0000"/>
                          </a:solidFill>
                          <a:latin typeface="AdamGorry-Inline" pitchFamily="34" charset="0"/>
                        </a:rPr>
                        <a:t>x</a:t>
                      </a:r>
                      <a:endParaRPr lang="en-US" sz="1400" b="1" dirty="0">
                        <a:solidFill>
                          <a:srgbClr val="FF0000"/>
                        </a:solidFill>
                        <a:latin typeface="AdamGorry-Inline" pitchFamily="34" charset="0"/>
                      </a:endParaRPr>
                    </a:p>
                  </a:txBody>
                  <a:tcPr anchor="ctr"/>
                </a:tc>
                <a:tc>
                  <a:txBody>
                    <a:bodyPr/>
                    <a:lstStyle/>
                    <a:p>
                      <a:pPr algn="ctr"/>
                      <a:r>
                        <a:rPr lang="en-US" sz="1600" b="1" dirty="0" smtClean="0">
                          <a:solidFill>
                            <a:srgbClr val="009644"/>
                          </a:solidFill>
                          <a:latin typeface="AdamGorry-Inline" pitchFamily="34" charset="0"/>
                          <a:sym typeface="Wingdings 2"/>
                        </a:rPr>
                        <a:t></a:t>
                      </a:r>
                      <a:endParaRPr lang="en-US" sz="1600" b="1" dirty="0">
                        <a:solidFill>
                          <a:srgbClr val="009644"/>
                        </a:solidFill>
                        <a:latin typeface="AdamGorry-Inline" pitchFamily="34" charset="0"/>
                      </a:endParaRPr>
                    </a:p>
                  </a:txBody>
                  <a:tcPr anchor="ctr"/>
                </a:tc>
                <a:extLst>
                  <a:ext uri="{0D108BD9-81ED-4DB2-BD59-A6C34878D82A}">
                    <a16:rowId xmlns="" xmlns:a16="http://schemas.microsoft.com/office/drawing/2014/main" val="10007"/>
                  </a:ext>
                </a:extLst>
              </a:tr>
            </a:tbl>
          </a:graphicData>
        </a:graphic>
      </p:graphicFrame>
      <p:pic>
        <p:nvPicPr>
          <p:cNvPr id="10" name="Picture 9" descr="Asset 8.png"/>
          <p:cNvPicPr>
            <a:picLocks noChangeAspect="1"/>
          </p:cNvPicPr>
          <p:nvPr/>
        </p:nvPicPr>
        <p:blipFill>
          <a:blip r:embed="rId3" cstate="print"/>
          <a:stretch>
            <a:fillRect/>
          </a:stretch>
        </p:blipFill>
        <p:spPr>
          <a:xfrm>
            <a:off x="5029200" y="6300655"/>
            <a:ext cx="322356" cy="316096"/>
          </a:xfrm>
          <a:prstGeom prst="rect">
            <a:avLst/>
          </a:prstGeom>
        </p:spPr>
      </p:pic>
      <p:grpSp>
        <p:nvGrpSpPr>
          <p:cNvPr id="13" name="Group 12"/>
          <p:cNvGrpSpPr/>
          <p:nvPr/>
        </p:nvGrpSpPr>
        <p:grpSpPr>
          <a:xfrm>
            <a:off x="5791200" y="3276600"/>
            <a:ext cx="3670693" cy="2819400"/>
            <a:chOff x="6166041" y="3884008"/>
            <a:chExt cx="3517521" cy="2701751"/>
          </a:xfrm>
        </p:grpSpPr>
        <p:sp>
          <p:nvSpPr>
            <p:cNvPr id="14" name="Rectangle 13"/>
            <p:cNvSpPr/>
            <p:nvPr/>
          </p:nvSpPr>
          <p:spPr>
            <a:xfrm>
              <a:off x="6590942" y="3884008"/>
              <a:ext cx="2667718" cy="307777"/>
            </a:xfrm>
            <a:prstGeom prst="rect">
              <a:avLst/>
            </a:prstGeom>
          </p:spPr>
          <p:txBody>
            <a:bodyPr wrap="none">
              <a:spAutoFit/>
            </a:bodyPr>
            <a:lstStyle/>
            <a:p>
              <a:r>
                <a:rPr lang="en-US" sz="1400" b="1">
                  <a:solidFill>
                    <a:schemeClr val="tx1">
                      <a:lumMod val="75000"/>
                      <a:lumOff val="25000"/>
                    </a:schemeClr>
                  </a:solidFill>
                </a:rPr>
                <a:t>Repair process for user with M.A.</a:t>
              </a:r>
            </a:p>
          </p:txBody>
        </p:sp>
        <p:pic>
          <p:nvPicPr>
            <p:cNvPr id="15" name="Picture 14" descr="Asset 11.png"/>
            <p:cNvPicPr>
              <a:picLocks noChangeAspect="1"/>
            </p:cNvPicPr>
            <p:nvPr/>
          </p:nvPicPr>
          <p:blipFill>
            <a:blip r:embed="rId4" cstate="print"/>
            <a:stretch>
              <a:fillRect/>
            </a:stretch>
          </p:blipFill>
          <p:spPr>
            <a:xfrm>
              <a:off x="6166041" y="4205640"/>
              <a:ext cx="3517521" cy="2380119"/>
            </a:xfrm>
            <a:prstGeom prst="rect">
              <a:avLst/>
            </a:prstGeom>
          </p:spPr>
        </p:pic>
        <p:sp>
          <p:nvSpPr>
            <p:cNvPr id="16" name="TextBox 15"/>
            <p:cNvSpPr txBox="1"/>
            <p:nvPr/>
          </p:nvSpPr>
          <p:spPr>
            <a:xfrm>
              <a:off x="8605509" y="5750856"/>
              <a:ext cx="947968" cy="523220"/>
            </a:xfrm>
            <a:prstGeom prst="rect">
              <a:avLst/>
            </a:prstGeom>
            <a:noFill/>
          </p:spPr>
          <p:txBody>
            <a:bodyPr wrap="square" rtlCol="0">
              <a:spAutoFit/>
            </a:bodyPr>
            <a:lstStyle/>
            <a:p>
              <a:pPr algn="ctr"/>
              <a:r>
                <a:rPr lang="en-US" sz="1400" b="1" dirty="0">
                  <a:solidFill>
                    <a:schemeClr val="bg1"/>
                  </a:solidFill>
                </a:rPr>
                <a:t>CALL TO </a:t>
              </a:r>
            </a:p>
            <a:p>
              <a:pPr algn="ctr"/>
              <a:r>
                <a:rPr lang="en-US" sz="1400" b="1" dirty="0">
                  <a:solidFill>
                    <a:schemeClr val="bg1"/>
                  </a:solidFill>
                </a:rPr>
                <a:t>SATO</a:t>
              </a:r>
            </a:p>
          </p:txBody>
        </p:sp>
        <p:sp>
          <p:nvSpPr>
            <p:cNvPr id="17" name="TextBox 16"/>
            <p:cNvSpPr txBox="1"/>
            <p:nvPr/>
          </p:nvSpPr>
          <p:spPr>
            <a:xfrm>
              <a:off x="7087007" y="4150220"/>
              <a:ext cx="492443" cy="261610"/>
            </a:xfrm>
            <a:prstGeom prst="rect">
              <a:avLst/>
            </a:prstGeom>
            <a:noFill/>
          </p:spPr>
          <p:txBody>
            <a:bodyPr wrap="none" rtlCol="0">
              <a:spAutoFit/>
            </a:bodyPr>
            <a:lstStyle/>
            <a:p>
              <a:r>
                <a:rPr lang="en-US" sz="1100" b="1">
                  <a:solidFill>
                    <a:schemeClr val="tx1">
                      <a:lumMod val="75000"/>
                      <a:lumOff val="25000"/>
                    </a:schemeClr>
                  </a:solidFill>
                </a:rPr>
                <a:t>USER</a:t>
              </a:r>
            </a:p>
          </p:txBody>
        </p:sp>
        <p:sp>
          <p:nvSpPr>
            <p:cNvPr id="18" name="TextBox 17"/>
            <p:cNvSpPr txBox="1"/>
            <p:nvPr/>
          </p:nvSpPr>
          <p:spPr>
            <a:xfrm>
              <a:off x="8871534" y="4150220"/>
              <a:ext cx="503664" cy="261610"/>
            </a:xfrm>
            <a:prstGeom prst="rect">
              <a:avLst/>
            </a:prstGeom>
            <a:noFill/>
          </p:spPr>
          <p:txBody>
            <a:bodyPr wrap="none" rtlCol="0">
              <a:spAutoFit/>
            </a:bodyPr>
            <a:lstStyle/>
            <a:p>
              <a:r>
                <a:rPr lang="en-US" sz="1100" b="1">
                  <a:solidFill>
                    <a:schemeClr val="tx1">
                      <a:lumMod val="75000"/>
                      <a:lumOff val="25000"/>
                    </a:schemeClr>
                  </a:solidFill>
                </a:rPr>
                <a:t>SATO</a:t>
              </a:r>
            </a:p>
          </p:txBody>
        </p:sp>
        <p:sp>
          <p:nvSpPr>
            <p:cNvPr id="19" name="Rectangle 18"/>
            <p:cNvSpPr/>
            <p:nvPr/>
          </p:nvSpPr>
          <p:spPr>
            <a:xfrm>
              <a:off x="6413428" y="4350300"/>
              <a:ext cx="619080" cy="261610"/>
            </a:xfrm>
            <a:prstGeom prst="rect">
              <a:avLst/>
            </a:prstGeom>
          </p:spPr>
          <p:txBody>
            <a:bodyPr wrap="none">
              <a:spAutoFit/>
            </a:bodyPr>
            <a:lstStyle/>
            <a:p>
              <a:r>
                <a:rPr lang="en-US" sz="1100" b="1">
                  <a:solidFill>
                    <a:schemeClr val="tx1">
                      <a:lumMod val="75000"/>
                      <a:lumOff val="25000"/>
                    </a:schemeClr>
                  </a:solidFill>
                </a:rPr>
                <a:t>Factory</a:t>
              </a:r>
            </a:p>
          </p:txBody>
        </p:sp>
        <p:sp>
          <p:nvSpPr>
            <p:cNvPr id="20" name="Rectangle 19"/>
            <p:cNvSpPr/>
            <p:nvPr/>
          </p:nvSpPr>
          <p:spPr>
            <a:xfrm>
              <a:off x="6281368" y="4937185"/>
              <a:ext cx="954107" cy="261610"/>
            </a:xfrm>
            <a:prstGeom prst="rect">
              <a:avLst/>
            </a:prstGeom>
          </p:spPr>
          <p:txBody>
            <a:bodyPr wrap="none">
              <a:spAutoFit/>
            </a:bodyPr>
            <a:lstStyle/>
            <a:p>
              <a:r>
                <a:rPr lang="en-US" sz="1100" b="1">
                  <a:solidFill>
                    <a:schemeClr val="tx1">
                      <a:lumMod val="75000"/>
                      <a:lumOff val="25000"/>
                    </a:schemeClr>
                  </a:solidFill>
                </a:rPr>
                <a:t>Printer down</a:t>
              </a:r>
            </a:p>
          </p:txBody>
        </p:sp>
        <p:sp>
          <p:nvSpPr>
            <p:cNvPr id="21" name="Rectangle 20"/>
            <p:cNvSpPr/>
            <p:nvPr/>
          </p:nvSpPr>
          <p:spPr>
            <a:xfrm>
              <a:off x="7574894" y="4364155"/>
              <a:ext cx="646331" cy="261610"/>
            </a:xfrm>
            <a:prstGeom prst="rect">
              <a:avLst/>
            </a:prstGeom>
          </p:spPr>
          <p:txBody>
            <a:bodyPr wrap="none">
              <a:spAutoFit/>
            </a:bodyPr>
            <a:lstStyle/>
            <a:p>
              <a:r>
                <a:rPr lang="en-US" sz="1100" b="1">
                  <a:solidFill>
                    <a:schemeClr val="tx1">
                      <a:lumMod val="75000"/>
                      <a:lumOff val="25000"/>
                    </a:schemeClr>
                  </a:solidFill>
                </a:rPr>
                <a:t>IT Dept.</a:t>
              </a:r>
            </a:p>
          </p:txBody>
        </p:sp>
        <p:sp>
          <p:nvSpPr>
            <p:cNvPr id="22" name="Rectangle 21"/>
            <p:cNvSpPr/>
            <p:nvPr/>
          </p:nvSpPr>
          <p:spPr>
            <a:xfrm>
              <a:off x="7412923" y="4937185"/>
              <a:ext cx="954107" cy="261610"/>
            </a:xfrm>
            <a:prstGeom prst="rect">
              <a:avLst/>
            </a:prstGeom>
          </p:spPr>
          <p:txBody>
            <a:bodyPr wrap="none">
              <a:spAutoFit/>
            </a:bodyPr>
            <a:lstStyle/>
            <a:p>
              <a:r>
                <a:rPr lang="en-US" sz="1100" b="1">
                  <a:solidFill>
                    <a:schemeClr val="tx1">
                      <a:lumMod val="75000"/>
                      <a:lumOff val="25000"/>
                    </a:schemeClr>
                  </a:solidFill>
                </a:rPr>
                <a:t>Go to factory</a:t>
              </a:r>
            </a:p>
          </p:txBody>
        </p:sp>
        <p:sp>
          <p:nvSpPr>
            <p:cNvPr id="23" name="Rectangle 22"/>
            <p:cNvSpPr/>
            <p:nvPr/>
          </p:nvSpPr>
          <p:spPr>
            <a:xfrm>
              <a:off x="6362840" y="6005635"/>
              <a:ext cx="772969" cy="261610"/>
            </a:xfrm>
            <a:prstGeom prst="rect">
              <a:avLst/>
            </a:prstGeom>
          </p:spPr>
          <p:txBody>
            <a:bodyPr wrap="none">
              <a:spAutoFit/>
            </a:bodyPr>
            <a:lstStyle/>
            <a:p>
              <a:r>
                <a:rPr lang="en-US" sz="1100" b="1">
                  <a:solidFill>
                    <a:schemeClr val="tx1">
                      <a:lumMod val="75000"/>
                      <a:lumOff val="25000"/>
                    </a:schemeClr>
                  </a:solidFill>
                </a:rPr>
                <a:t>Printer up</a:t>
              </a:r>
            </a:p>
          </p:txBody>
        </p:sp>
        <p:sp>
          <p:nvSpPr>
            <p:cNvPr id="24" name="Rectangle 23"/>
            <p:cNvSpPr/>
            <p:nvPr/>
          </p:nvSpPr>
          <p:spPr>
            <a:xfrm>
              <a:off x="7277683" y="6015584"/>
              <a:ext cx="1213794" cy="261610"/>
            </a:xfrm>
            <a:prstGeom prst="rect">
              <a:avLst/>
            </a:prstGeom>
          </p:spPr>
          <p:txBody>
            <a:bodyPr wrap="none">
              <a:spAutoFit/>
            </a:bodyPr>
            <a:lstStyle/>
            <a:p>
              <a:r>
                <a:rPr lang="en-US" sz="1100" b="1">
                  <a:solidFill>
                    <a:schemeClr val="tx1">
                      <a:lumMod val="75000"/>
                      <a:lumOff val="25000"/>
                    </a:schemeClr>
                  </a:solidFill>
                </a:rPr>
                <a:t>Send back printer</a:t>
              </a:r>
            </a:p>
          </p:txBody>
        </p:sp>
        <p:sp>
          <p:nvSpPr>
            <p:cNvPr id="25" name="Rectangle 24"/>
            <p:cNvSpPr/>
            <p:nvPr/>
          </p:nvSpPr>
          <p:spPr>
            <a:xfrm>
              <a:off x="8733292" y="5018155"/>
              <a:ext cx="861750" cy="430887"/>
            </a:xfrm>
            <a:prstGeom prst="rect">
              <a:avLst/>
            </a:prstGeom>
          </p:spPr>
          <p:txBody>
            <a:bodyPr wrap="square">
              <a:spAutoFit/>
            </a:bodyPr>
            <a:lstStyle/>
            <a:p>
              <a:r>
                <a:rPr lang="en-US" sz="1100" b="1" dirty="0">
                  <a:solidFill>
                    <a:schemeClr val="tx1">
                      <a:lumMod val="75000"/>
                      <a:lumOff val="25000"/>
                    </a:schemeClr>
                  </a:solidFill>
                </a:rPr>
                <a:t>Go on-site</a:t>
              </a:r>
            </a:p>
            <a:p>
              <a:r>
                <a:rPr lang="en-US" sz="1100" b="1" dirty="0">
                  <a:solidFill>
                    <a:schemeClr val="tx1">
                      <a:lumMod val="75000"/>
                      <a:lumOff val="25000"/>
                    </a:schemeClr>
                  </a:solidFill>
                </a:rPr>
                <a:t>for repairs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uttakrits\Desktop\สำเนาของ Company Report\13.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grpSp>
        <p:nvGrpSpPr>
          <p:cNvPr id="7" name="Group 6"/>
          <p:cNvGrpSpPr/>
          <p:nvPr/>
        </p:nvGrpSpPr>
        <p:grpSpPr>
          <a:xfrm>
            <a:off x="6324600" y="1219200"/>
            <a:ext cx="3060120" cy="5879879"/>
            <a:chOff x="6622043" y="1436083"/>
            <a:chExt cx="3060120" cy="5879879"/>
          </a:xfrm>
        </p:grpSpPr>
        <p:sp>
          <p:nvSpPr>
            <p:cNvPr id="8" name="Rounded Rectangle 7"/>
            <p:cNvSpPr/>
            <p:nvPr/>
          </p:nvSpPr>
          <p:spPr>
            <a:xfrm>
              <a:off x="6628305" y="1444528"/>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310563" y="1436083"/>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628305" y="2215207"/>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628305" y="2972927"/>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628305" y="3748269"/>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628305" y="4508625"/>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628305" y="5259072"/>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8310563" y="2223269"/>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310563" y="2980989"/>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310563" y="3756331"/>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8310563" y="4516687"/>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310563" y="5267134"/>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6" descr="ผลการค้นหารูปภาพสำหรับ HoneyWell"/>
            <p:cNvPicPr>
              <a:picLocks noChangeAspect="1" noChangeArrowheads="1"/>
            </p:cNvPicPr>
            <p:nvPr/>
          </p:nvPicPr>
          <p:blipFill>
            <a:blip r:embed="rId3" cstate="print"/>
            <a:srcRect/>
            <a:stretch>
              <a:fillRect/>
            </a:stretch>
          </p:blipFill>
          <p:spPr bwMode="auto">
            <a:xfrm>
              <a:off x="6723700" y="2310855"/>
              <a:ext cx="1188720" cy="354582"/>
            </a:xfrm>
            <a:prstGeom prst="rect">
              <a:avLst/>
            </a:prstGeom>
            <a:ln>
              <a:noFill/>
            </a:ln>
            <a:effectLst/>
          </p:spPr>
        </p:pic>
        <p:pic>
          <p:nvPicPr>
            <p:cNvPr id="24" name="Picture 18" descr="ผลการค้นหารูปภาพสำหรับ Cipherlab"/>
            <p:cNvPicPr>
              <a:picLocks noChangeAspect="1" noChangeArrowheads="1"/>
            </p:cNvPicPr>
            <p:nvPr/>
          </p:nvPicPr>
          <p:blipFill>
            <a:blip r:embed="rId4" cstate="print"/>
            <a:srcRect/>
            <a:stretch>
              <a:fillRect/>
            </a:stretch>
          </p:blipFill>
          <p:spPr bwMode="auto">
            <a:xfrm>
              <a:off x="6769420" y="3029839"/>
              <a:ext cx="1097280" cy="432054"/>
            </a:xfrm>
            <a:prstGeom prst="rect">
              <a:avLst/>
            </a:prstGeom>
            <a:ln>
              <a:noFill/>
            </a:ln>
            <a:effectLst/>
          </p:spPr>
        </p:pic>
        <p:pic>
          <p:nvPicPr>
            <p:cNvPr id="25" name="Picture 20" descr="ผลการค้นหารูปภาพสำหรับ Keyence"/>
            <p:cNvPicPr>
              <a:picLocks noChangeAspect="1" noChangeArrowheads="1"/>
            </p:cNvPicPr>
            <p:nvPr/>
          </p:nvPicPr>
          <p:blipFill>
            <a:blip r:embed="rId5" cstate="print"/>
            <a:srcRect/>
            <a:stretch>
              <a:fillRect/>
            </a:stretch>
          </p:blipFill>
          <p:spPr bwMode="auto">
            <a:xfrm>
              <a:off x="8446340" y="3151058"/>
              <a:ext cx="1097280" cy="205740"/>
            </a:xfrm>
            <a:prstGeom prst="rect">
              <a:avLst/>
            </a:prstGeom>
            <a:ln>
              <a:noFill/>
            </a:ln>
            <a:effectLst/>
          </p:spPr>
        </p:pic>
        <p:pic>
          <p:nvPicPr>
            <p:cNvPr id="27" name="Picture 26" descr="images.jpg"/>
            <p:cNvPicPr>
              <a:picLocks noChangeAspect="1"/>
            </p:cNvPicPr>
            <p:nvPr/>
          </p:nvPicPr>
          <p:blipFill>
            <a:blip r:embed="rId6" cstate="print"/>
            <a:srcRect l="1255" t="50000" r="23451" b="13842"/>
            <a:stretch>
              <a:fillRect/>
            </a:stretch>
          </p:blipFill>
          <p:spPr>
            <a:xfrm>
              <a:off x="8400620" y="3950022"/>
              <a:ext cx="1188720" cy="15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14" descr="ผลการค้นหารูปภาพสำหรับ OJI Label logo"/>
            <p:cNvPicPr>
              <a:picLocks noChangeAspect="1" noChangeArrowheads="1"/>
            </p:cNvPicPr>
            <p:nvPr/>
          </p:nvPicPr>
          <p:blipFill>
            <a:blip r:embed="rId7" cstate="print"/>
            <a:srcRect t="34460" b="36565"/>
            <a:stretch>
              <a:fillRect/>
            </a:stretch>
          </p:blipFill>
          <p:spPr bwMode="auto">
            <a:xfrm>
              <a:off x="6723700" y="4609347"/>
              <a:ext cx="1188720" cy="344435"/>
            </a:xfrm>
            <a:prstGeom prst="rect">
              <a:avLst/>
            </a:prstGeom>
            <a:noFill/>
          </p:spPr>
        </p:pic>
        <p:pic>
          <p:nvPicPr>
            <p:cNvPr id="30" name="Picture 22" descr="ผลการค้นหารูปภาพสำหรับ EPSON logo"/>
            <p:cNvPicPr>
              <a:picLocks noChangeAspect="1" noChangeArrowheads="1"/>
            </p:cNvPicPr>
            <p:nvPr/>
          </p:nvPicPr>
          <p:blipFill>
            <a:blip r:embed="rId8" cstate="print"/>
            <a:srcRect/>
            <a:stretch>
              <a:fillRect/>
            </a:stretch>
          </p:blipFill>
          <p:spPr bwMode="auto">
            <a:xfrm>
              <a:off x="6769420" y="5409446"/>
              <a:ext cx="1097280" cy="245131"/>
            </a:xfrm>
            <a:prstGeom prst="rect">
              <a:avLst/>
            </a:prstGeom>
            <a:noFill/>
          </p:spPr>
        </p:pic>
        <p:sp>
          <p:nvSpPr>
            <p:cNvPr id="31" name="Rounded Rectangle 30"/>
            <p:cNvSpPr/>
            <p:nvPr/>
          </p:nvSpPr>
          <p:spPr>
            <a:xfrm>
              <a:off x="6622043" y="6017408"/>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8310563" y="6017408"/>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6" descr="Microsoft"/>
            <p:cNvPicPr>
              <a:picLocks noChangeAspect="1" noChangeArrowheads="1"/>
            </p:cNvPicPr>
            <p:nvPr/>
          </p:nvPicPr>
          <p:blipFill>
            <a:blip r:embed="rId9" cstate="print"/>
            <a:srcRect/>
            <a:stretch>
              <a:fillRect/>
            </a:stretch>
          </p:blipFill>
          <p:spPr bwMode="auto">
            <a:xfrm>
              <a:off x="8400620" y="5370625"/>
              <a:ext cx="1188720" cy="338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8" descr="230px-SAP_logo"/>
            <p:cNvPicPr>
              <a:picLocks noChangeAspect="1" noChangeArrowheads="1"/>
            </p:cNvPicPr>
            <p:nvPr/>
          </p:nvPicPr>
          <p:blipFill>
            <a:blip r:embed="rId10" cstate="print"/>
            <a:srcRect/>
            <a:stretch>
              <a:fillRect/>
            </a:stretch>
          </p:blipFill>
          <p:spPr bwMode="auto">
            <a:xfrm>
              <a:off x="6860860" y="6081870"/>
              <a:ext cx="914400" cy="4169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3"/>
            <p:cNvPicPr>
              <a:picLocks noChangeAspect="1" noChangeArrowheads="1"/>
            </p:cNvPicPr>
            <p:nvPr/>
          </p:nvPicPr>
          <p:blipFill>
            <a:blip r:embed="rId11" cstate="print"/>
            <a:srcRect/>
            <a:stretch>
              <a:fillRect/>
            </a:stretch>
          </p:blipFill>
          <p:spPr bwMode="auto">
            <a:xfrm>
              <a:off x="8492060" y="2350483"/>
              <a:ext cx="1005840" cy="265339"/>
            </a:xfrm>
            <a:prstGeom prst="rect">
              <a:avLst/>
            </a:prstGeom>
            <a:ln>
              <a:noFill/>
            </a:ln>
            <a:effectLst/>
          </p:spPr>
        </p:pic>
        <p:pic>
          <p:nvPicPr>
            <p:cNvPr id="9" name="Picture 8" descr="รูปภาพที่เกี่ยวข้อง"/>
            <p:cNvPicPr>
              <a:picLocks noChangeAspect="1" noChangeArrowheads="1"/>
            </p:cNvPicPr>
            <p:nvPr/>
          </p:nvPicPr>
          <p:blipFill>
            <a:blip r:embed="rId12" cstate="print"/>
            <a:srcRect/>
            <a:stretch>
              <a:fillRect/>
            </a:stretch>
          </p:blipFill>
          <p:spPr bwMode="auto">
            <a:xfrm>
              <a:off x="8450843" y="1592034"/>
              <a:ext cx="1097280" cy="250866"/>
            </a:xfrm>
            <a:prstGeom prst="rect">
              <a:avLst/>
            </a:prstGeom>
            <a:ln>
              <a:noFill/>
            </a:ln>
            <a:effectLst/>
          </p:spPr>
        </p:pic>
        <p:sp>
          <p:nvSpPr>
            <p:cNvPr id="97" name="Rounded Rectangle 96"/>
            <p:cNvSpPr/>
            <p:nvPr/>
          </p:nvSpPr>
          <p:spPr>
            <a:xfrm>
              <a:off x="8310563" y="6770083"/>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228600" y="1219200"/>
            <a:ext cx="5381821" cy="4876800"/>
            <a:chOff x="327610" y="905424"/>
            <a:chExt cx="5741921" cy="5203109"/>
          </a:xfrm>
        </p:grpSpPr>
        <p:pic>
          <p:nvPicPr>
            <p:cNvPr id="37" name="Picture 36" descr="Alpine_-_Logo__84181.1325580666.380.380.jpg"/>
            <p:cNvPicPr>
              <a:picLocks noChangeAspect="1"/>
            </p:cNvPicPr>
            <p:nvPr/>
          </p:nvPicPr>
          <p:blipFill>
            <a:blip r:embed="rId13" cstate="print"/>
            <a:srcRect t="27384" b="24444"/>
            <a:stretch>
              <a:fillRect/>
            </a:stretch>
          </p:blipFill>
          <p:spPr>
            <a:xfrm>
              <a:off x="2416481" y="3949825"/>
              <a:ext cx="731520" cy="352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descr="ดาวน์โหลด.png"/>
            <p:cNvPicPr>
              <a:picLocks noChangeAspect="1"/>
            </p:cNvPicPr>
            <p:nvPr/>
          </p:nvPicPr>
          <p:blipFill>
            <a:blip r:embed="rId14" cstate="print"/>
            <a:stretch>
              <a:fillRect/>
            </a:stretch>
          </p:blipFill>
          <p:spPr>
            <a:xfrm>
              <a:off x="2567496" y="2716134"/>
              <a:ext cx="457200"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descr="23682_20131216112927_c.gif"/>
            <p:cNvPicPr>
              <a:picLocks noChangeAspect="1"/>
            </p:cNvPicPr>
            <p:nvPr/>
          </p:nvPicPr>
          <p:blipFill>
            <a:blip r:embed="rId15" cstate="print"/>
            <a:stretch>
              <a:fillRect/>
            </a:stretch>
          </p:blipFill>
          <p:spPr>
            <a:xfrm>
              <a:off x="3317104" y="1025973"/>
              <a:ext cx="822960" cy="216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15" descr="autoalliance_logo.jpg"/>
            <p:cNvPicPr>
              <a:picLocks noChangeAspect="1"/>
            </p:cNvPicPr>
            <p:nvPr/>
          </p:nvPicPr>
          <p:blipFill>
            <a:blip r:embed="rId16" cstate="print"/>
            <a:srcRect/>
            <a:stretch>
              <a:fillRect/>
            </a:stretch>
          </p:blipFill>
          <p:spPr bwMode="auto">
            <a:xfrm>
              <a:off x="2430336" y="1585481"/>
              <a:ext cx="731520" cy="292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Picture 17" descr="IsuzuLogo1.gif"/>
            <p:cNvPicPr>
              <a:picLocks noChangeAspect="1"/>
            </p:cNvPicPr>
            <p:nvPr/>
          </p:nvPicPr>
          <p:blipFill>
            <a:blip r:embed="rId17" cstate="print"/>
            <a:srcRect l="4575" t="28180" r="6209" b="38943"/>
            <a:stretch>
              <a:fillRect/>
            </a:stretch>
          </p:blipFill>
          <p:spPr bwMode="auto">
            <a:xfrm>
              <a:off x="460695" y="1047626"/>
              <a:ext cx="822960" cy="189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Picture 19" descr="นิสสัน.jpg"/>
            <p:cNvPicPr>
              <a:picLocks noChangeAspect="1"/>
            </p:cNvPicPr>
            <p:nvPr/>
          </p:nvPicPr>
          <p:blipFill>
            <a:blip r:embed="rId18" cstate="print"/>
            <a:srcRect/>
            <a:stretch>
              <a:fillRect/>
            </a:stretch>
          </p:blipFill>
          <p:spPr bwMode="auto">
            <a:xfrm>
              <a:off x="1563540" y="1496816"/>
              <a:ext cx="548640" cy="470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 name="Picture 18" descr="C:\Documents and Settings\sorawit.SATOTHAILAND.000\My Documents\Downloads\toyota.jpg"/>
            <p:cNvPicPr>
              <a:picLocks noChangeAspect="1" noChangeArrowheads="1"/>
            </p:cNvPicPr>
            <p:nvPr/>
          </p:nvPicPr>
          <p:blipFill>
            <a:blip r:embed="rId19" cstate="print"/>
            <a:srcRect t="10526" b="10526"/>
            <a:stretch>
              <a:fillRect/>
            </a:stretch>
          </p:blipFill>
          <p:spPr bwMode="auto">
            <a:xfrm>
              <a:off x="552135" y="1514766"/>
              <a:ext cx="640080" cy="434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 name="Picture 14" descr="yusen.jpg"/>
            <p:cNvPicPr>
              <a:picLocks noChangeAspect="1"/>
            </p:cNvPicPr>
            <p:nvPr/>
          </p:nvPicPr>
          <p:blipFill>
            <a:blip r:embed="rId20" cstate="print"/>
            <a:srcRect t="9430" b="29273"/>
            <a:stretch>
              <a:fillRect/>
            </a:stretch>
          </p:blipFill>
          <p:spPr bwMode="auto">
            <a:xfrm>
              <a:off x="463751" y="2198885"/>
              <a:ext cx="816848" cy="283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 name="Picture 14" descr="C:\Documents and Settings\sorawit.SATOTHAILAND.000\My Documents\Downloads\Ajinomoto-Food-Brand-Logo.jpg"/>
            <p:cNvPicPr>
              <a:picLocks noChangeAspect="1" noChangeArrowheads="1"/>
            </p:cNvPicPr>
            <p:nvPr/>
          </p:nvPicPr>
          <p:blipFill>
            <a:blip r:embed="rId21" cstate="print"/>
            <a:srcRect/>
            <a:stretch>
              <a:fillRect/>
            </a:stretch>
          </p:blipFill>
          <p:spPr bwMode="auto">
            <a:xfrm>
              <a:off x="460695" y="2757860"/>
              <a:ext cx="822960" cy="373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6" name="Picture 15" descr="C:\Documents and Settings\sorawit.SATOTHAILAND.000\My Documents\Downloads\cp-foods-logo1.jpg"/>
            <p:cNvPicPr>
              <a:picLocks noChangeAspect="1" noChangeArrowheads="1"/>
            </p:cNvPicPr>
            <p:nvPr/>
          </p:nvPicPr>
          <p:blipFill>
            <a:blip r:embed="rId22" cstate="print"/>
            <a:srcRect/>
            <a:stretch>
              <a:fillRect/>
            </a:stretch>
          </p:blipFill>
          <p:spPr bwMode="auto">
            <a:xfrm>
              <a:off x="1563540" y="2684852"/>
              <a:ext cx="548640" cy="519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Picture 18" descr="Omron.jpg"/>
            <p:cNvPicPr>
              <a:picLocks noChangeAspect="1"/>
            </p:cNvPicPr>
            <p:nvPr/>
          </p:nvPicPr>
          <p:blipFill>
            <a:blip r:embed="rId23" cstate="print"/>
            <a:srcRect/>
            <a:stretch>
              <a:fillRect/>
            </a:stretch>
          </p:blipFill>
          <p:spPr bwMode="auto">
            <a:xfrm>
              <a:off x="460695" y="4617617"/>
              <a:ext cx="822960" cy="186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 name="Picture 11" descr="C:\Documents and Settings\sorawit.SATOTHAILAND.000\My Documents\Downloads\samsung.jpg"/>
            <p:cNvPicPr>
              <a:picLocks noChangeAspect="1" noChangeArrowheads="1"/>
            </p:cNvPicPr>
            <p:nvPr/>
          </p:nvPicPr>
          <p:blipFill>
            <a:blip r:embed="rId24" cstate="print"/>
            <a:srcRect t="20690" b="24138"/>
            <a:stretch>
              <a:fillRect/>
            </a:stretch>
          </p:blipFill>
          <p:spPr bwMode="auto">
            <a:xfrm>
              <a:off x="1426380" y="3982487"/>
              <a:ext cx="822960" cy="265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17" descr="C:\Documents and Settings\sorawit.SATOTHAILAND.000\My Documents\Downloads\nikon.jpg"/>
            <p:cNvPicPr>
              <a:picLocks noChangeAspect="1" noChangeArrowheads="1"/>
            </p:cNvPicPr>
            <p:nvPr/>
          </p:nvPicPr>
          <p:blipFill>
            <a:blip r:embed="rId25" cstate="print"/>
            <a:srcRect/>
            <a:stretch>
              <a:fillRect/>
            </a:stretch>
          </p:blipFill>
          <p:spPr bwMode="auto">
            <a:xfrm>
              <a:off x="1609260" y="4475166"/>
              <a:ext cx="457200" cy="471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0" name="Picture 12" descr="C:\Documents and Settings\sorawit.SATOTHAILAND.000\My Documents\Downloads\บำรุงราษฎ์images.jpg"/>
            <p:cNvPicPr>
              <a:picLocks noChangeAspect="1" noChangeArrowheads="1"/>
            </p:cNvPicPr>
            <p:nvPr/>
          </p:nvPicPr>
          <p:blipFill>
            <a:blip r:embed="rId26" cstate="print"/>
            <a:srcRect/>
            <a:stretch>
              <a:fillRect/>
            </a:stretch>
          </p:blipFill>
          <p:spPr bwMode="auto">
            <a:xfrm>
              <a:off x="3317104" y="4575164"/>
              <a:ext cx="822960" cy="271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13" descr="C:\Documents and Settings\sorawit.SATOTHAILAND.000\My Documents\Downloads\สมิติเวชjpg.jpg"/>
            <p:cNvPicPr>
              <a:picLocks noChangeAspect="1" noChangeArrowheads="1"/>
            </p:cNvPicPr>
            <p:nvPr/>
          </p:nvPicPr>
          <p:blipFill>
            <a:blip r:embed="rId27" cstate="print"/>
            <a:srcRect/>
            <a:stretch>
              <a:fillRect/>
            </a:stretch>
          </p:blipFill>
          <p:spPr bwMode="auto">
            <a:xfrm>
              <a:off x="2384616" y="4582322"/>
              <a:ext cx="822960" cy="257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 name="Picture 2" descr="index.jpg"/>
            <p:cNvPicPr>
              <a:picLocks noChangeAspect="1"/>
            </p:cNvPicPr>
            <p:nvPr/>
          </p:nvPicPr>
          <p:blipFill>
            <a:blip r:embed="rId28" cstate="print"/>
            <a:srcRect/>
            <a:stretch>
              <a:fillRect/>
            </a:stretch>
          </p:blipFill>
          <p:spPr bwMode="auto">
            <a:xfrm>
              <a:off x="5200851" y="5818616"/>
              <a:ext cx="822960" cy="126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3" name="Picture 16" descr="hoya.jpg"/>
            <p:cNvPicPr>
              <a:picLocks noChangeAspect="1"/>
            </p:cNvPicPr>
            <p:nvPr/>
          </p:nvPicPr>
          <p:blipFill>
            <a:blip r:embed="rId29" cstate="print"/>
            <a:srcRect/>
            <a:stretch>
              <a:fillRect/>
            </a:stretch>
          </p:blipFill>
          <p:spPr bwMode="auto">
            <a:xfrm>
              <a:off x="2387672" y="5191322"/>
              <a:ext cx="816848" cy="185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4" name="Picture 53" descr="logo-sizzler-footer_2x.png"/>
            <p:cNvPicPr>
              <a:picLocks noChangeAspect="1"/>
            </p:cNvPicPr>
            <p:nvPr/>
          </p:nvPicPr>
          <p:blipFill>
            <a:blip r:embed="rId30" cstate="print"/>
            <a:stretch>
              <a:fillRect/>
            </a:stretch>
          </p:blipFill>
          <p:spPr>
            <a:xfrm>
              <a:off x="3317104" y="2765620"/>
              <a:ext cx="822960" cy="358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 name="Picture 54" descr="3M-logo.png"/>
            <p:cNvPicPr>
              <a:picLocks noChangeAspect="1"/>
            </p:cNvPicPr>
            <p:nvPr/>
          </p:nvPicPr>
          <p:blipFill>
            <a:blip r:embed="rId31" cstate="print"/>
            <a:stretch>
              <a:fillRect/>
            </a:stretch>
          </p:blipFill>
          <p:spPr>
            <a:xfrm>
              <a:off x="3499984" y="5055356"/>
              <a:ext cx="457200"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6" name="Picture 55" descr="ABBOTT-LOGO.jpg"/>
            <p:cNvPicPr>
              <a:picLocks noChangeAspect="1"/>
            </p:cNvPicPr>
            <p:nvPr/>
          </p:nvPicPr>
          <p:blipFill>
            <a:blip r:embed="rId32" cstate="print"/>
            <a:stretch>
              <a:fillRect/>
            </a:stretch>
          </p:blipFill>
          <p:spPr>
            <a:xfrm>
              <a:off x="4451156" y="5063124"/>
              <a:ext cx="420517"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7" name="Picture 56" descr="aeroklas.png"/>
            <p:cNvPicPr>
              <a:picLocks noChangeAspect="1"/>
            </p:cNvPicPr>
            <p:nvPr/>
          </p:nvPicPr>
          <p:blipFill>
            <a:blip r:embed="rId33" cstate="print"/>
            <a:stretch>
              <a:fillRect/>
            </a:stretch>
          </p:blipFill>
          <p:spPr>
            <a:xfrm>
              <a:off x="3286125" y="1625893"/>
              <a:ext cx="884918" cy="212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8" name="Picture 57" descr="1200px-Bangkok_Airways_logo.svg.png"/>
            <p:cNvPicPr>
              <a:picLocks noChangeAspect="1"/>
            </p:cNvPicPr>
            <p:nvPr/>
          </p:nvPicPr>
          <p:blipFill>
            <a:blip r:embed="rId34" cstate="print"/>
            <a:stretch>
              <a:fillRect/>
            </a:stretch>
          </p:blipFill>
          <p:spPr>
            <a:xfrm>
              <a:off x="1587072" y="2119049"/>
              <a:ext cx="501577" cy="443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9" name="Picture 58" descr="BDMS_Logo.svg.png"/>
            <p:cNvPicPr>
              <a:picLocks noChangeAspect="1"/>
            </p:cNvPicPr>
            <p:nvPr/>
          </p:nvPicPr>
          <p:blipFill>
            <a:blip r:embed="rId35" cstate="print"/>
            <a:stretch>
              <a:fillRect/>
            </a:stretch>
          </p:blipFill>
          <p:spPr>
            <a:xfrm>
              <a:off x="4249934" y="4557290"/>
              <a:ext cx="822960" cy="307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0" name="Picture 59" descr="บริษัท-บ๊อชออโตโมทีฟ-ประเทศไทย-จำกัด.gif"/>
            <p:cNvPicPr>
              <a:picLocks noChangeAspect="1"/>
            </p:cNvPicPr>
            <p:nvPr/>
          </p:nvPicPr>
          <p:blipFill>
            <a:blip r:embed="rId36" cstate="print"/>
            <a:stretch>
              <a:fillRect/>
            </a:stretch>
          </p:blipFill>
          <p:spPr>
            <a:xfrm>
              <a:off x="2384616" y="1016459"/>
              <a:ext cx="822960" cy="235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 name="Picture 60" descr="Bridgestone-logo.png"/>
            <p:cNvPicPr>
              <a:picLocks noChangeAspect="1"/>
            </p:cNvPicPr>
            <p:nvPr/>
          </p:nvPicPr>
          <p:blipFill>
            <a:blip r:embed="rId37" cstate="print"/>
            <a:stretch>
              <a:fillRect/>
            </a:stretch>
          </p:blipFill>
          <p:spPr>
            <a:xfrm>
              <a:off x="1418290" y="975925"/>
              <a:ext cx="839141" cy="316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2" name="Picture 61" descr="logo_01.png"/>
            <p:cNvPicPr>
              <a:picLocks noChangeAspect="1"/>
            </p:cNvPicPr>
            <p:nvPr/>
          </p:nvPicPr>
          <p:blipFill>
            <a:blip r:embed="rId38" cstate="print"/>
            <a:stretch>
              <a:fillRect/>
            </a:stretch>
          </p:blipFill>
          <p:spPr>
            <a:xfrm>
              <a:off x="5200851" y="3990488"/>
              <a:ext cx="822960" cy="249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3" name="Picture 62" descr="ba4291b27b6337992a39193a1925e947.jpg"/>
            <p:cNvPicPr>
              <a:picLocks noChangeAspect="1"/>
            </p:cNvPicPr>
            <p:nvPr/>
          </p:nvPicPr>
          <p:blipFill>
            <a:blip r:embed="rId39" cstate="print"/>
            <a:stretch>
              <a:fillRect/>
            </a:stretch>
          </p:blipFill>
          <p:spPr>
            <a:xfrm>
              <a:off x="4249934" y="3999644"/>
              <a:ext cx="822960" cy="231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4" name="Picture 63" descr="Central-group-logo.png"/>
            <p:cNvPicPr>
              <a:picLocks noChangeAspect="1"/>
            </p:cNvPicPr>
            <p:nvPr/>
          </p:nvPicPr>
          <p:blipFill>
            <a:blip r:embed="rId40" cstate="print"/>
            <a:stretch>
              <a:fillRect/>
            </a:stretch>
          </p:blipFill>
          <p:spPr>
            <a:xfrm>
              <a:off x="2320808" y="5693542"/>
              <a:ext cx="950576" cy="376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5" name="Picture 64" descr="1280px-Dhl_logo.svg.png"/>
            <p:cNvPicPr>
              <a:picLocks noChangeAspect="1"/>
            </p:cNvPicPr>
            <p:nvPr/>
          </p:nvPicPr>
          <p:blipFill>
            <a:blip r:embed="rId41" cstate="print"/>
            <a:stretch>
              <a:fillRect/>
            </a:stretch>
          </p:blipFill>
          <p:spPr>
            <a:xfrm>
              <a:off x="2384616" y="2248847"/>
              <a:ext cx="822960" cy="183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6" name="Picture 65" descr="DKSH_Center_400x400.JPG"/>
            <p:cNvPicPr>
              <a:picLocks noChangeAspect="1"/>
            </p:cNvPicPr>
            <p:nvPr/>
          </p:nvPicPr>
          <p:blipFill>
            <a:blip r:embed="rId42" cstate="print"/>
            <a:stretch>
              <a:fillRect/>
            </a:stretch>
          </p:blipFill>
          <p:spPr>
            <a:xfrm>
              <a:off x="3523641" y="5676813"/>
              <a:ext cx="409887" cy="409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7" name="Picture 66" descr="mv_logo.jpg"/>
            <p:cNvPicPr>
              <a:picLocks noChangeAspect="1"/>
            </p:cNvPicPr>
            <p:nvPr/>
          </p:nvPicPr>
          <p:blipFill>
            <a:blip r:embed="rId43" cstate="print"/>
            <a:stretch>
              <a:fillRect/>
            </a:stretch>
          </p:blipFill>
          <p:spPr>
            <a:xfrm>
              <a:off x="460695" y="5763386"/>
              <a:ext cx="822960" cy="2367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8" name="Picture 67" descr="da.1991-450x240_web1.jpg"/>
            <p:cNvPicPr>
              <a:picLocks noChangeAspect="1"/>
            </p:cNvPicPr>
            <p:nvPr/>
          </p:nvPicPr>
          <p:blipFill>
            <a:blip r:embed="rId44" cstate="print"/>
            <a:stretch>
              <a:fillRect/>
            </a:stretch>
          </p:blipFill>
          <p:spPr>
            <a:xfrm>
              <a:off x="4207861" y="5654979"/>
              <a:ext cx="907107" cy="453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9" name="Picture 68" descr="ducati-logo-256EB5E75F-seeklogo.com.png"/>
            <p:cNvPicPr>
              <a:picLocks noChangeAspect="1"/>
            </p:cNvPicPr>
            <p:nvPr/>
          </p:nvPicPr>
          <p:blipFill>
            <a:blip r:embed="rId45" cstate="print"/>
            <a:stretch>
              <a:fillRect/>
            </a:stretch>
          </p:blipFill>
          <p:spPr>
            <a:xfrm>
              <a:off x="4466293" y="923461"/>
              <a:ext cx="390243" cy="421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0" name="Picture 69" descr="honda-logo.png"/>
            <p:cNvPicPr>
              <a:picLocks noChangeAspect="1"/>
            </p:cNvPicPr>
            <p:nvPr/>
          </p:nvPicPr>
          <p:blipFill>
            <a:blip r:embed="rId46" cstate="print"/>
            <a:stretch>
              <a:fillRect/>
            </a:stretch>
          </p:blipFill>
          <p:spPr>
            <a:xfrm flipH="1">
              <a:off x="5383731" y="905424"/>
              <a:ext cx="457200"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Ford_logo_1976.jpg"/>
            <p:cNvPicPr>
              <a:picLocks noChangeAspect="1"/>
            </p:cNvPicPr>
            <p:nvPr/>
          </p:nvPicPr>
          <p:blipFill>
            <a:blip r:embed="rId47" cstate="print"/>
            <a:stretch>
              <a:fillRect/>
            </a:stretch>
          </p:blipFill>
          <p:spPr>
            <a:xfrm>
              <a:off x="5200851" y="1549067"/>
              <a:ext cx="822960" cy="365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2" name="Picture 71" descr="Hino_Diesel_Trucks-logo-3763159666-seeklogo.com.png"/>
            <p:cNvPicPr>
              <a:picLocks noChangeAspect="1"/>
            </p:cNvPicPr>
            <p:nvPr/>
          </p:nvPicPr>
          <p:blipFill>
            <a:blip r:embed="rId48" cstate="print"/>
            <a:stretch>
              <a:fillRect/>
            </a:stretch>
          </p:blipFill>
          <p:spPr>
            <a:xfrm>
              <a:off x="5338011" y="2103043"/>
              <a:ext cx="548640" cy="475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3" name="Picture 72" descr="2000px-Mitsubishi_logo.svg.png"/>
            <p:cNvPicPr>
              <a:picLocks noChangeAspect="1"/>
            </p:cNvPicPr>
            <p:nvPr/>
          </p:nvPicPr>
          <p:blipFill>
            <a:blip r:embed="rId49" cstate="print"/>
            <a:stretch>
              <a:fillRect/>
            </a:stretch>
          </p:blipFill>
          <p:spPr>
            <a:xfrm>
              <a:off x="4432814" y="1535351"/>
              <a:ext cx="457200" cy="393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4" name="Picture 73" descr="Panasonic_logo_(Blue).svg.png"/>
            <p:cNvPicPr>
              <a:picLocks noChangeAspect="1"/>
            </p:cNvPicPr>
            <p:nvPr/>
          </p:nvPicPr>
          <p:blipFill>
            <a:blip r:embed="rId50" cstate="print"/>
            <a:stretch>
              <a:fillRect/>
            </a:stretch>
          </p:blipFill>
          <p:spPr>
            <a:xfrm>
              <a:off x="460695" y="4050008"/>
              <a:ext cx="822960" cy="130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5" name="Picture 74" descr="j6588.gif"/>
            <p:cNvPicPr>
              <a:picLocks noChangeAspect="1"/>
            </p:cNvPicPr>
            <p:nvPr/>
          </p:nvPicPr>
          <p:blipFill>
            <a:blip r:embed="rId51" cstate="print"/>
            <a:stretch>
              <a:fillRect/>
            </a:stretch>
          </p:blipFill>
          <p:spPr>
            <a:xfrm>
              <a:off x="3317104" y="2195559"/>
              <a:ext cx="822960" cy="290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6" name="Picture 75" descr="nittsu_logo.jpg"/>
            <p:cNvPicPr>
              <a:picLocks noChangeAspect="1"/>
            </p:cNvPicPr>
            <p:nvPr/>
          </p:nvPicPr>
          <p:blipFill>
            <a:blip r:embed="rId52" cstate="print"/>
            <a:stretch>
              <a:fillRect/>
            </a:stretch>
          </p:blipFill>
          <p:spPr>
            <a:xfrm>
              <a:off x="4204214" y="2279584"/>
              <a:ext cx="914400" cy="122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7" name="Picture 76" descr="logo.gif"/>
            <p:cNvPicPr>
              <a:picLocks noChangeAspect="1"/>
            </p:cNvPicPr>
            <p:nvPr/>
          </p:nvPicPr>
          <p:blipFill>
            <a:blip r:embed="rId53" cstate="print"/>
            <a:stretch>
              <a:fillRect/>
            </a:stretch>
          </p:blipFill>
          <p:spPr>
            <a:xfrm>
              <a:off x="4444846" y="2670414"/>
              <a:ext cx="433137" cy="548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8" name="Picture 77" descr="DAIKIN_logo.svg.png"/>
            <p:cNvPicPr>
              <a:picLocks noChangeAspect="1"/>
            </p:cNvPicPr>
            <p:nvPr/>
          </p:nvPicPr>
          <p:blipFill>
            <a:blip r:embed="rId54" cstate="print"/>
            <a:stretch>
              <a:fillRect/>
            </a:stretch>
          </p:blipFill>
          <p:spPr>
            <a:xfrm>
              <a:off x="3271384" y="4016325"/>
              <a:ext cx="914400" cy="197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9" name="Picture 78" descr="hospital-06(1).png"/>
            <p:cNvPicPr>
              <a:picLocks noChangeAspect="1"/>
            </p:cNvPicPr>
            <p:nvPr/>
          </p:nvPicPr>
          <p:blipFill>
            <a:blip r:embed="rId55" cstate="print"/>
            <a:stretch>
              <a:fillRect/>
            </a:stretch>
          </p:blipFill>
          <p:spPr>
            <a:xfrm>
              <a:off x="327610" y="5056794"/>
              <a:ext cx="1089130" cy="454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 name="Picture 79" descr="ดาวน์โหลด (1).png"/>
            <p:cNvPicPr>
              <a:picLocks noChangeAspect="1"/>
            </p:cNvPicPr>
            <p:nvPr/>
          </p:nvPicPr>
          <p:blipFill>
            <a:blip r:embed="rId56" cstate="print"/>
            <a:stretch>
              <a:fillRect/>
            </a:stretch>
          </p:blipFill>
          <p:spPr>
            <a:xfrm>
              <a:off x="5338011" y="4436589"/>
              <a:ext cx="548640" cy="548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 name="Picture 80" descr="1200px-Thai_Red_Cross_Logo.svg.png"/>
            <p:cNvPicPr>
              <a:picLocks noChangeAspect="1"/>
            </p:cNvPicPr>
            <p:nvPr/>
          </p:nvPicPr>
          <p:blipFill>
            <a:blip r:embed="rId57" cstate="print"/>
            <a:stretch>
              <a:fillRect/>
            </a:stretch>
          </p:blipFill>
          <p:spPr>
            <a:xfrm>
              <a:off x="1568391" y="5055356"/>
              <a:ext cx="538938"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2" name="Picture 81" descr="karmarts_logo_footer.png"/>
            <p:cNvPicPr>
              <a:picLocks noChangeAspect="1"/>
            </p:cNvPicPr>
            <p:nvPr/>
          </p:nvPicPr>
          <p:blipFill>
            <a:blip r:embed="rId58" cstate="print"/>
            <a:stretch>
              <a:fillRect/>
            </a:stretch>
          </p:blipFill>
          <p:spPr>
            <a:xfrm>
              <a:off x="5200851" y="5173680"/>
              <a:ext cx="822960" cy="2205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3" name="Picture 82" descr="0000099787FACRO.gif"/>
            <p:cNvPicPr>
              <a:picLocks noChangeAspect="1"/>
            </p:cNvPicPr>
            <p:nvPr/>
          </p:nvPicPr>
          <p:blipFill>
            <a:blip r:embed="rId59" cstate="print"/>
            <a:stretch>
              <a:fillRect/>
            </a:stretch>
          </p:blipFill>
          <p:spPr>
            <a:xfrm>
              <a:off x="1497507" y="5702503"/>
              <a:ext cx="680706" cy="3585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4" name="Picture 83" descr="logo.png"/>
            <p:cNvPicPr>
              <a:picLocks noChangeAspect="1"/>
            </p:cNvPicPr>
            <p:nvPr/>
          </p:nvPicPr>
          <p:blipFill>
            <a:blip r:embed="rId60" cstate="print"/>
            <a:stretch>
              <a:fillRect/>
            </a:stretch>
          </p:blipFill>
          <p:spPr>
            <a:xfrm>
              <a:off x="5155131" y="2862087"/>
              <a:ext cx="914400" cy="165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5" name="Picture 9" descr="nestle.jpg"/>
            <p:cNvPicPr>
              <a:picLocks noChangeAspect="1"/>
            </p:cNvPicPr>
            <p:nvPr/>
          </p:nvPicPr>
          <p:blipFill>
            <a:blip r:embed="rId61" cstate="print"/>
            <a:srcRect/>
            <a:stretch>
              <a:fillRect/>
            </a:stretch>
          </p:blipFill>
          <p:spPr bwMode="auto">
            <a:xfrm>
              <a:off x="460695" y="3363868"/>
              <a:ext cx="822960" cy="333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6" name="Picture 16" descr="C:\Documents and Settings\sorawit.SATOTHAILAND.000\My Documents\Downloads\logo.jpg"/>
            <p:cNvPicPr>
              <a:picLocks noChangeAspect="1" noChangeArrowheads="1"/>
            </p:cNvPicPr>
            <p:nvPr/>
          </p:nvPicPr>
          <p:blipFill>
            <a:blip r:embed="rId62" cstate="print"/>
            <a:srcRect/>
            <a:stretch>
              <a:fillRect/>
            </a:stretch>
          </p:blipFill>
          <p:spPr bwMode="auto">
            <a:xfrm>
              <a:off x="1438297" y="3344006"/>
              <a:ext cx="799126" cy="37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7" name="Picture 86" descr="logo2x.png"/>
            <p:cNvPicPr>
              <a:picLocks noChangeAspect="1"/>
            </p:cNvPicPr>
            <p:nvPr/>
          </p:nvPicPr>
          <p:blipFill>
            <a:blip r:embed="rId63" cstate="print"/>
            <a:stretch>
              <a:fillRect/>
            </a:stretch>
          </p:blipFill>
          <p:spPr>
            <a:xfrm>
              <a:off x="5200851" y="3437745"/>
              <a:ext cx="822960" cy="185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8" name="Picture 87" descr="kewpie-salad-dressings-in-usa-1-copy-copy.png"/>
            <p:cNvPicPr>
              <a:picLocks noChangeAspect="1"/>
            </p:cNvPicPr>
            <p:nvPr/>
          </p:nvPicPr>
          <p:blipFill>
            <a:blip r:embed="rId64" cstate="print"/>
            <a:stretch>
              <a:fillRect/>
            </a:stretch>
          </p:blipFill>
          <p:spPr>
            <a:xfrm>
              <a:off x="2483941" y="3272859"/>
              <a:ext cx="624311" cy="51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9" name="Picture 88" descr="khao-shong.png"/>
            <p:cNvPicPr>
              <a:picLocks noChangeAspect="1"/>
            </p:cNvPicPr>
            <p:nvPr/>
          </p:nvPicPr>
          <p:blipFill>
            <a:blip r:embed="rId65" cstate="print"/>
            <a:stretch>
              <a:fillRect/>
            </a:stretch>
          </p:blipFill>
          <p:spPr>
            <a:xfrm>
              <a:off x="3325039" y="3339216"/>
              <a:ext cx="807090" cy="382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 name="Picture 89" descr="j19348.gif"/>
            <p:cNvPicPr>
              <a:picLocks noChangeAspect="1"/>
            </p:cNvPicPr>
            <p:nvPr/>
          </p:nvPicPr>
          <p:blipFill>
            <a:blip r:embed="rId66" cstate="print"/>
            <a:stretch>
              <a:fillRect/>
            </a:stretch>
          </p:blipFill>
          <p:spPr>
            <a:xfrm>
              <a:off x="4249934" y="3385932"/>
              <a:ext cx="822960" cy="289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2291" name="Picture 3" descr="C:\Users\Nuttakrits\Downloads\download (1).png"/>
          <p:cNvPicPr>
            <a:picLocks noChangeAspect="1" noChangeArrowheads="1"/>
          </p:cNvPicPr>
          <p:nvPr/>
        </p:nvPicPr>
        <p:blipFill>
          <a:blip r:embed="rId67" cstate="print"/>
          <a:srcRect/>
          <a:stretch>
            <a:fillRect/>
          </a:stretch>
        </p:blipFill>
        <p:spPr bwMode="auto">
          <a:xfrm>
            <a:off x="6400800" y="1219200"/>
            <a:ext cx="1240970" cy="533400"/>
          </a:xfrm>
          <a:prstGeom prst="rect">
            <a:avLst/>
          </a:prstGeom>
          <a:noFill/>
        </p:spPr>
      </p:pic>
      <p:sp>
        <p:nvSpPr>
          <p:cNvPr id="95" name="Rounded Rectangle 94"/>
          <p:cNvSpPr/>
          <p:nvPr/>
        </p:nvSpPr>
        <p:spPr>
          <a:xfrm>
            <a:off x="6324600" y="6553200"/>
            <a:ext cx="1371600" cy="5458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4" descr="C:\Users\Nuttakrits\Downloads\channels4_profile.jpg"/>
          <p:cNvPicPr>
            <a:picLocks noChangeAspect="1" noChangeArrowheads="1"/>
          </p:cNvPicPr>
          <p:nvPr/>
        </p:nvPicPr>
        <p:blipFill>
          <a:blip r:embed="rId68" cstate="print"/>
          <a:srcRect t="26806" b="26528"/>
          <a:stretch>
            <a:fillRect/>
          </a:stretch>
        </p:blipFill>
        <p:spPr bwMode="auto">
          <a:xfrm>
            <a:off x="6477000" y="6588760"/>
            <a:ext cx="1066800" cy="497840"/>
          </a:xfrm>
          <a:prstGeom prst="rect">
            <a:avLst/>
          </a:prstGeom>
          <a:noFill/>
        </p:spPr>
      </p:pic>
      <p:pic>
        <p:nvPicPr>
          <p:cNvPr id="12293" name="Picture 5" descr="C:\Users\Nuttakrits\Downloads\download (2).png"/>
          <p:cNvPicPr>
            <a:picLocks noChangeAspect="1" noChangeArrowheads="1"/>
          </p:cNvPicPr>
          <p:nvPr/>
        </p:nvPicPr>
        <p:blipFill>
          <a:blip r:embed="rId69" cstate="print"/>
          <a:srcRect t="24342" b="23026"/>
          <a:stretch>
            <a:fillRect/>
          </a:stretch>
        </p:blipFill>
        <p:spPr bwMode="auto">
          <a:xfrm>
            <a:off x="8077200" y="6697950"/>
            <a:ext cx="1296666" cy="312450"/>
          </a:xfrm>
          <a:prstGeom prst="rect">
            <a:avLst/>
          </a:prstGeom>
          <a:noFill/>
        </p:spPr>
      </p:pic>
      <p:cxnSp>
        <p:nvCxnSpPr>
          <p:cNvPr id="104" name="Straight Connector 103"/>
          <p:cNvCxnSpPr/>
          <p:nvPr/>
        </p:nvCxnSpPr>
        <p:spPr>
          <a:xfrm>
            <a:off x="0" y="838200"/>
            <a:ext cx="3962400" cy="0"/>
          </a:xfrm>
          <a:prstGeom prst="line">
            <a:avLst/>
          </a:prstGeom>
          <a:ln w="381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943600" y="838200"/>
            <a:ext cx="3810000" cy="0"/>
          </a:xfrm>
          <a:prstGeom prst="line">
            <a:avLst/>
          </a:prstGeom>
          <a:ln w="381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26" name="Picture 2" descr="D:\SATO\22.STC Company Profile\e_logo.png"/>
          <p:cNvPicPr>
            <a:picLocks noChangeAspect="1" noChangeArrowheads="1"/>
          </p:cNvPicPr>
          <p:nvPr/>
        </p:nvPicPr>
        <p:blipFill>
          <a:blip r:embed="rId70" cstate="print"/>
          <a:srcRect/>
          <a:stretch>
            <a:fillRect/>
          </a:stretch>
        </p:blipFill>
        <p:spPr bwMode="auto">
          <a:xfrm>
            <a:off x="304800" y="6172200"/>
            <a:ext cx="49561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D:\SATO\22.STC Company Profile\about-global-brand-logo.png"/>
          <p:cNvPicPr>
            <a:picLocks noChangeAspect="1" noChangeArrowheads="1"/>
          </p:cNvPicPr>
          <p:nvPr/>
        </p:nvPicPr>
        <p:blipFill>
          <a:blip r:embed="rId71" cstate="print"/>
          <a:srcRect/>
          <a:stretch>
            <a:fillRect/>
          </a:stretch>
        </p:blipFill>
        <p:spPr bwMode="auto">
          <a:xfrm>
            <a:off x="914400" y="6248400"/>
            <a:ext cx="639097"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D:\SATO\22.STC Company Profile\800px-Daicel_company_logo.svg.png"/>
          <p:cNvPicPr>
            <a:picLocks noChangeAspect="1" noChangeArrowheads="1"/>
          </p:cNvPicPr>
          <p:nvPr/>
        </p:nvPicPr>
        <p:blipFill>
          <a:blip r:embed="rId72" cstate="print"/>
          <a:srcRect/>
          <a:stretch>
            <a:fillRect/>
          </a:stretch>
        </p:blipFill>
        <p:spPr bwMode="auto">
          <a:xfrm>
            <a:off x="2819400" y="6400800"/>
            <a:ext cx="838200" cy="247269"/>
          </a:xfrm>
          <a:prstGeom prst="roundRect">
            <a:avLst>
              <a:gd name="adj" fmla="val 14072"/>
            </a:avLst>
          </a:prstGeom>
          <a:solidFill>
            <a:srgbClr val="FFFFFF">
              <a:shade val="85000"/>
            </a:srgbClr>
          </a:solidFill>
          <a:ln>
            <a:noFill/>
          </a:ln>
          <a:effectLst>
            <a:reflection blurRad="12700" stA="38000" endPos="28000" dist="5000" dir="5400000" sy="-100000" algn="bl" rotWithShape="0"/>
          </a:effectLst>
        </p:spPr>
      </p:pic>
      <p:pic>
        <p:nvPicPr>
          <p:cNvPr id="1029" name="Picture 5" descr="D:\SATO\22.STC Company Profile\Ricoh_logo_2012.svg.png"/>
          <p:cNvPicPr>
            <a:picLocks noChangeAspect="1" noChangeArrowheads="1"/>
          </p:cNvPicPr>
          <p:nvPr/>
        </p:nvPicPr>
        <p:blipFill>
          <a:blip r:embed="rId73" cstate="print"/>
          <a:srcRect b="37467"/>
          <a:stretch>
            <a:fillRect/>
          </a:stretch>
        </p:blipFill>
        <p:spPr bwMode="auto">
          <a:xfrm>
            <a:off x="3733800" y="6400800"/>
            <a:ext cx="990600" cy="214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D:\SATO\22.STC Company Profile\2560px-Nidec_company_logo.svg.png"/>
          <p:cNvPicPr>
            <a:picLocks noChangeAspect="1" noChangeArrowheads="1"/>
          </p:cNvPicPr>
          <p:nvPr/>
        </p:nvPicPr>
        <p:blipFill>
          <a:blip r:embed="rId74" cstate="print"/>
          <a:srcRect/>
          <a:stretch>
            <a:fillRect/>
          </a:stretch>
        </p:blipFill>
        <p:spPr bwMode="auto">
          <a:xfrm>
            <a:off x="4800600" y="6400800"/>
            <a:ext cx="903982" cy="206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descr="D:\SATO\22.STC Company Profile\locklogonew06-1.png"/>
          <p:cNvPicPr>
            <a:picLocks noChangeAspect="1" noChangeArrowheads="1"/>
          </p:cNvPicPr>
          <p:nvPr/>
        </p:nvPicPr>
        <p:blipFill>
          <a:blip r:embed="rId75" cstate="print"/>
          <a:srcRect/>
          <a:stretch>
            <a:fillRect/>
          </a:stretch>
        </p:blipFill>
        <p:spPr bwMode="auto">
          <a:xfrm>
            <a:off x="1676400" y="6324600"/>
            <a:ext cx="1066800" cy="310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4" name="Picture 10" descr="D:\SATO\22.STC Company Profile\images.png"/>
          <p:cNvPicPr>
            <a:picLocks noChangeAspect="1" noChangeArrowheads="1"/>
          </p:cNvPicPr>
          <p:nvPr/>
        </p:nvPicPr>
        <p:blipFill>
          <a:blip r:embed="rId76" cstate="print"/>
          <a:srcRect t="14286" b="14286"/>
          <a:stretch>
            <a:fillRect/>
          </a:stretch>
        </p:blipFill>
        <p:spPr bwMode="auto">
          <a:xfrm>
            <a:off x="8077199" y="5867400"/>
            <a:ext cx="1316715" cy="381000"/>
          </a:xfrm>
          <a:prstGeom prst="rect">
            <a:avLst/>
          </a:prstGeom>
          <a:noFill/>
        </p:spPr>
      </p:pic>
      <p:pic>
        <p:nvPicPr>
          <p:cNvPr id="1035" name="Picture 11" descr="D:\SATO\22.STC Company Profile\images (1).png"/>
          <p:cNvPicPr>
            <a:picLocks noChangeAspect="1" noChangeArrowheads="1"/>
          </p:cNvPicPr>
          <p:nvPr/>
        </p:nvPicPr>
        <p:blipFill>
          <a:blip r:embed="rId77" cstate="print"/>
          <a:srcRect/>
          <a:stretch>
            <a:fillRect/>
          </a:stretch>
        </p:blipFill>
        <p:spPr bwMode="auto">
          <a:xfrm>
            <a:off x="6400800" y="3581400"/>
            <a:ext cx="1251359" cy="402336"/>
          </a:xfrm>
          <a:prstGeom prst="rect">
            <a:avLst/>
          </a:prstGeom>
          <a:noFill/>
        </p:spPr>
      </p:pic>
      <p:pic>
        <p:nvPicPr>
          <p:cNvPr id="1036" name="Picture 12" descr="D:\SATO\22.STC Company Profile\Avery_Dennison_Logo.svg.png"/>
          <p:cNvPicPr>
            <a:picLocks noChangeAspect="1" noChangeArrowheads="1"/>
          </p:cNvPicPr>
          <p:nvPr/>
        </p:nvPicPr>
        <p:blipFill>
          <a:blip r:embed="rId78" cstate="print"/>
          <a:srcRect/>
          <a:stretch>
            <a:fillRect/>
          </a:stretch>
        </p:blipFill>
        <p:spPr bwMode="auto">
          <a:xfrm>
            <a:off x="8077200" y="4343400"/>
            <a:ext cx="1219200" cy="39671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4">
            <a:extLst>
              <a:ext uri="{FF2B5EF4-FFF2-40B4-BE49-F238E27FC236}">
                <a16:creationId xmlns="" xmlns:a16="http://schemas.microsoft.com/office/drawing/2014/main" id="{03B3F7BF-CFF5-4C3A-B124-0CC33C871AB4}"/>
              </a:ext>
            </a:extLst>
          </p:cNvPr>
          <p:cNvSpPr txBox="1"/>
          <p:nvPr/>
        </p:nvSpPr>
        <p:spPr>
          <a:xfrm>
            <a:off x="1066800" y="2514600"/>
            <a:ext cx="7620000" cy="738664"/>
          </a:xfrm>
          <a:prstGeom prst="rect">
            <a:avLst/>
          </a:prstGeom>
          <a:noFill/>
        </p:spPr>
        <p:txBody>
          <a:bodyPr wrap="square" lIns="0" tIns="0" rIns="0" bIns="0" rtlCol="0">
            <a:spAutoFit/>
          </a:bodyPr>
          <a:lstStyle/>
          <a:p>
            <a:pPr algn="ctr"/>
            <a:r>
              <a:rPr lang="en-US" sz="4800" b="1" dirty="0"/>
              <a:t>Software for </a:t>
            </a:r>
            <a:r>
              <a:rPr lang="en-US" sz="4800" b="1" dirty="0" smtClean="0"/>
              <a:t>label </a:t>
            </a:r>
            <a:r>
              <a:rPr lang="en-US" sz="4800" b="1" dirty="0"/>
              <a:t>design</a:t>
            </a:r>
            <a:endParaRPr lang="ja-JP" altLang="en-US" sz="4800" b="1" dirty="0"/>
          </a:p>
        </p:txBody>
      </p:sp>
      <p:sp>
        <p:nvSpPr>
          <p:cNvPr id="10" name="テキスト ボックス 4">
            <a:extLst>
              <a:ext uri="{FF2B5EF4-FFF2-40B4-BE49-F238E27FC236}">
                <a16:creationId xmlns="" xmlns:a16="http://schemas.microsoft.com/office/drawing/2014/main" id="{E87E8117-C9DE-6730-C5EF-A608F945294B}"/>
              </a:ext>
            </a:extLst>
          </p:cNvPr>
          <p:cNvSpPr txBox="1"/>
          <p:nvPr/>
        </p:nvSpPr>
        <p:spPr>
          <a:xfrm>
            <a:off x="3124200" y="3429000"/>
            <a:ext cx="3377979" cy="307777"/>
          </a:xfrm>
          <a:prstGeom prst="rect">
            <a:avLst/>
          </a:prstGeom>
          <a:noFill/>
        </p:spPr>
        <p:txBody>
          <a:bodyPr wrap="square" lIns="0" tIns="0" rIns="0" bIns="0" rtlCol="0">
            <a:spAutoFit/>
          </a:bodyPr>
          <a:lstStyle/>
          <a:p>
            <a:r>
              <a:rPr lang="en-US" sz="2000" b="1" dirty="0"/>
              <a:t>Mr. Chonvit Sukhumjitpittayotai</a:t>
            </a:r>
          </a:p>
        </p:txBody>
      </p:sp>
      <p:sp>
        <p:nvSpPr>
          <p:cNvPr id="11" name="テキスト ボックス 4">
            <a:extLst>
              <a:ext uri="{FF2B5EF4-FFF2-40B4-BE49-F238E27FC236}">
                <a16:creationId xmlns="" xmlns:a16="http://schemas.microsoft.com/office/drawing/2014/main" id="{CCC8DB8C-F864-80D2-3387-EA720FCBA1B7}"/>
              </a:ext>
            </a:extLst>
          </p:cNvPr>
          <p:cNvSpPr txBox="1"/>
          <p:nvPr/>
        </p:nvSpPr>
        <p:spPr>
          <a:xfrm>
            <a:off x="2915407" y="3895225"/>
            <a:ext cx="3709347" cy="307777"/>
          </a:xfrm>
          <a:prstGeom prst="rect">
            <a:avLst/>
          </a:prstGeom>
          <a:noFill/>
        </p:spPr>
        <p:txBody>
          <a:bodyPr wrap="square" lIns="0" tIns="0" rIns="0" bIns="0" rtlCol="0">
            <a:spAutoFit/>
          </a:bodyPr>
          <a:lstStyle/>
          <a:p>
            <a:r>
              <a:rPr lang="en-US" sz="2000" b="1" dirty="0"/>
              <a:t>SATO AUTO-ID (THAILAND) CO.,LTD</a:t>
            </a:r>
          </a:p>
        </p:txBody>
      </p:sp>
      <p:pic>
        <p:nvPicPr>
          <p:cNvPr id="3075" name="Picture 3" descr="C:\Users\Nuttakrits\Downloads\My-project-1-1024x1024.png"/>
          <p:cNvPicPr>
            <a:picLocks noChangeAspect="1" noChangeArrowheads="1"/>
          </p:cNvPicPr>
          <p:nvPr/>
        </p:nvPicPr>
        <p:blipFill>
          <a:blip r:embed="rId2" cstate="print"/>
          <a:srcRect l="10256" t="7692" r="10256" b="12821"/>
          <a:stretch>
            <a:fillRect/>
          </a:stretch>
        </p:blipFill>
        <p:spPr bwMode="auto">
          <a:xfrm>
            <a:off x="6858000" y="4495800"/>
            <a:ext cx="2667000" cy="2667000"/>
          </a:xfrm>
          <a:prstGeom prst="rect">
            <a:avLst/>
          </a:prstGeom>
          <a:noFill/>
        </p:spPr>
      </p:pic>
      <p:pic>
        <p:nvPicPr>
          <p:cNvPr id="3076" name="Picture 4" descr="C:\Users\Nuttakrits\Downloads\NiceLabel-logo2.png"/>
          <p:cNvPicPr>
            <a:picLocks noChangeAspect="1" noChangeArrowheads="1"/>
          </p:cNvPicPr>
          <p:nvPr/>
        </p:nvPicPr>
        <p:blipFill>
          <a:blip r:embed="rId3" cstate="print"/>
          <a:srcRect/>
          <a:stretch>
            <a:fillRect/>
          </a:stretch>
        </p:blipFill>
        <p:spPr bwMode="auto">
          <a:xfrm>
            <a:off x="228600" y="6106120"/>
            <a:ext cx="2514600" cy="803275"/>
          </a:xfrm>
          <a:prstGeom prst="rect">
            <a:avLst/>
          </a:prstGeom>
          <a:noFill/>
        </p:spPr>
      </p:pic>
      <p:pic>
        <p:nvPicPr>
          <p:cNvPr id="3077" name="Picture 5" descr="C:\Users\Nuttakrits\Downloads\BarTender-Software.jpg"/>
          <p:cNvPicPr>
            <a:picLocks noChangeAspect="1" noChangeArrowheads="1"/>
          </p:cNvPicPr>
          <p:nvPr/>
        </p:nvPicPr>
        <p:blipFill>
          <a:blip r:embed="rId4" cstate="print"/>
          <a:srcRect b="22078"/>
          <a:stretch>
            <a:fillRect/>
          </a:stretch>
        </p:blipFill>
        <p:spPr bwMode="auto">
          <a:xfrm>
            <a:off x="3276600" y="5791200"/>
            <a:ext cx="3352800" cy="1371600"/>
          </a:xfrm>
          <a:prstGeom prst="rect">
            <a:avLst/>
          </a:prstGeom>
          <a:noFill/>
        </p:spPr>
      </p:pic>
      <p:pic>
        <p:nvPicPr>
          <p:cNvPr id="14" name="Picture 13" descr="D:\SATO\6.SATO LOGO_Icon\Powered On Site logo\New CI VI (2020)-20200319T012911Z-001\New CI VI (2020)\Logo\SATO POS logo.png"/>
          <p:cNvPicPr>
            <a:picLocks noChangeAspect="1" noChangeArrowheads="1"/>
          </p:cNvPicPr>
          <p:nvPr/>
        </p:nvPicPr>
        <p:blipFill>
          <a:blip r:embed="rId5" cstate="print"/>
          <a:srcRect/>
          <a:stretch>
            <a:fillRect/>
          </a:stretch>
        </p:blipFill>
        <p:spPr bwMode="auto">
          <a:xfrm>
            <a:off x="304800" y="304800"/>
            <a:ext cx="1600200" cy="472154"/>
          </a:xfrm>
          <a:prstGeom prst="rect">
            <a:avLst/>
          </a:prstGeom>
          <a:noFill/>
        </p:spPr>
      </p:pic>
      <p:pic>
        <p:nvPicPr>
          <p:cNvPr id="3078" name="Picture 6" descr="C:\Users\Nuttakrits\Downloads\Screenshot 2025-11-20 141051.jpg"/>
          <p:cNvPicPr>
            <a:picLocks noChangeAspect="1" noChangeArrowheads="1"/>
          </p:cNvPicPr>
          <p:nvPr/>
        </p:nvPicPr>
        <p:blipFill>
          <a:blip r:embed="rId6" cstate="print"/>
          <a:srcRect/>
          <a:stretch>
            <a:fillRect/>
          </a:stretch>
        </p:blipFill>
        <p:spPr bwMode="auto">
          <a:xfrm rot="20244640">
            <a:off x="279069" y="4051265"/>
            <a:ext cx="2272033" cy="1113296"/>
          </a:xfrm>
          <a:prstGeom prst="rect">
            <a:avLst/>
          </a:prstGeom>
          <a:noFill/>
        </p:spPr>
      </p:pic>
      <p:pic>
        <p:nvPicPr>
          <p:cNvPr id="3079" name="Picture 7" descr="C:\Users\Nuttakrits\Downloads\GDPR_qr_code_mobile.jpg"/>
          <p:cNvPicPr>
            <a:picLocks noChangeAspect="1" noChangeArrowheads="1"/>
          </p:cNvPicPr>
          <p:nvPr/>
        </p:nvPicPr>
        <p:blipFill>
          <a:blip r:embed="rId7" cstate="print"/>
          <a:srcRect/>
          <a:stretch>
            <a:fillRect/>
          </a:stretch>
        </p:blipFill>
        <p:spPr bwMode="auto">
          <a:xfrm rot="1450800">
            <a:off x="8230490" y="915289"/>
            <a:ext cx="952500" cy="952500"/>
          </a:xfrm>
          <a:prstGeom prst="rect">
            <a:avLst/>
          </a:prstGeom>
          <a:noFill/>
        </p:spPr>
      </p:pic>
      <p:pic>
        <p:nvPicPr>
          <p:cNvPr id="3080" name="Picture 8" descr="C:\Users\Nuttakrits\Downloads\images (4).png"/>
          <p:cNvPicPr>
            <a:picLocks noChangeAspect="1" noChangeArrowheads="1"/>
          </p:cNvPicPr>
          <p:nvPr/>
        </p:nvPicPr>
        <p:blipFill>
          <a:blip r:embed="rId8" cstate="print"/>
          <a:srcRect/>
          <a:stretch>
            <a:fillRect/>
          </a:stretch>
        </p:blipFill>
        <p:spPr bwMode="auto">
          <a:xfrm rot="19251328">
            <a:off x="1466495" y="1236299"/>
            <a:ext cx="835311" cy="839040"/>
          </a:xfrm>
          <a:prstGeom prst="rect">
            <a:avLst/>
          </a:prstGeom>
          <a:noFill/>
        </p:spPr>
      </p:pic>
      <p:pic>
        <p:nvPicPr>
          <p:cNvPr id="3081" name="Picture 9" descr="C:\Users\Nuttakrits\Downloads\codigo-pdf417.png"/>
          <p:cNvPicPr>
            <a:picLocks noChangeAspect="1" noChangeArrowheads="1"/>
          </p:cNvPicPr>
          <p:nvPr/>
        </p:nvPicPr>
        <p:blipFill>
          <a:blip r:embed="rId9" cstate="print"/>
          <a:srcRect/>
          <a:stretch>
            <a:fillRect/>
          </a:stretch>
        </p:blipFill>
        <p:spPr bwMode="auto">
          <a:xfrm rot="1112366">
            <a:off x="7211037" y="3735500"/>
            <a:ext cx="2031577" cy="635000"/>
          </a:xfrm>
          <a:prstGeom prst="rect">
            <a:avLst/>
          </a:prstGeom>
          <a:noFill/>
        </p:spPr>
      </p:pic>
      <p:pic>
        <p:nvPicPr>
          <p:cNvPr id="3082" name="Picture 10" descr="C:\Users\Nuttakrits\Downloads\Azteccodeexample.svg.png"/>
          <p:cNvPicPr>
            <a:picLocks noChangeAspect="1" noChangeArrowheads="1"/>
          </p:cNvPicPr>
          <p:nvPr/>
        </p:nvPicPr>
        <p:blipFill>
          <a:blip r:embed="rId10" cstate="print"/>
          <a:srcRect/>
          <a:stretch>
            <a:fillRect/>
          </a:stretch>
        </p:blipFill>
        <p:spPr bwMode="auto">
          <a:xfrm rot="997842">
            <a:off x="4419600" y="4800600"/>
            <a:ext cx="815975" cy="81597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8229600" cy="1143000"/>
          </a:xfrm>
        </p:spPr>
        <p:txBody>
          <a:bodyPr>
            <a:normAutofit/>
          </a:bodyPr>
          <a:lstStyle/>
          <a:p>
            <a:r>
              <a:rPr lang="en-US" sz="3600" b="1" dirty="0" smtClean="0"/>
              <a:t>Software Label Design</a:t>
            </a:r>
            <a:endParaRPr lang="en-US" sz="3600" b="1" dirty="0"/>
          </a:p>
        </p:txBody>
      </p:sp>
      <p:pic>
        <p:nvPicPr>
          <p:cNvPr id="1026" name="Picture 2" descr="C:\Users\Nuttakrits\Downloads\NiceLabel-Designer-2017-1.gif"/>
          <p:cNvPicPr>
            <a:picLocks noChangeAspect="1" noChangeArrowheads="1" noCrop="1"/>
          </p:cNvPicPr>
          <p:nvPr/>
        </p:nvPicPr>
        <p:blipFill>
          <a:blip r:embed="rId2" cstate="print"/>
          <a:srcRect/>
          <a:stretch>
            <a:fillRect/>
          </a:stretch>
        </p:blipFill>
        <p:spPr bwMode="auto">
          <a:xfrm>
            <a:off x="304800" y="2286000"/>
            <a:ext cx="4098508" cy="3505200"/>
          </a:xfrm>
          <a:prstGeom prst="rect">
            <a:avLst/>
          </a:prstGeom>
          <a:noFill/>
        </p:spPr>
      </p:pic>
      <p:pic>
        <p:nvPicPr>
          <p:cNvPr id="4" name="Picture 3" descr="D:\SATO\6.SATO LOGO_Icon\Powered On Site logo\New CI VI (2020)-20200319T012911Z-001\New CI VI (2020)\Logo\SATO POS logo.png"/>
          <p:cNvPicPr>
            <a:picLocks noChangeAspect="1" noChangeArrowheads="1"/>
          </p:cNvPicPr>
          <p:nvPr/>
        </p:nvPicPr>
        <p:blipFill>
          <a:blip r:embed="rId3" cstate="print"/>
          <a:srcRect/>
          <a:stretch>
            <a:fillRect/>
          </a:stretch>
        </p:blipFill>
        <p:spPr bwMode="auto">
          <a:xfrm>
            <a:off x="304800" y="304800"/>
            <a:ext cx="1600200" cy="472154"/>
          </a:xfrm>
          <a:prstGeom prst="rect">
            <a:avLst/>
          </a:prstGeom>
          <a:noFill/>
        </p:spPr>
      </p:pic>
      <p:sp>
        <p:nvSpPr>
          <p:cNvPr id="5" name="TextBox 4"/>
          <p:cNvSpPr txBox="1"/>
          <p:nvPr/>
        </p:nvSpPr>
        <p:spPr>
          <a:xfrm>
            <a:off x="4586801" y="2362200"/>
            <a:ext cx="4738798" cy="3600986"/>
          </a:xfrm>
          <a:prstGeom prst="rect">
            <a:avLst/>
          </a:prstGeom>
          <a:noFill/>
        </p:spPr>
        <p:txBody>
          <a:bodyPr wrap="none" rtlCol="0">
            <a:spAutoFit/>
          </a:bodyPr>
          <a:lstStyle/>
          <a:p>
            <a:r>
              <a:rPr lang="th-TH" sz="2400" b="1" dirty="0" smtClean="0">
                <a:latin typeface="DB Helvethaica X 43 LiExt" pitchFamily="2" charset="-34"/>
                <a:cs typeface="DB Helvethaica X 43 LiExt" pitchFamily="2" charset="-34"/>
              </a:rPr>
              <a:t>โปรแกรมสำหรับออกแบบฉลากสินค้าและ</a:t>
            </a:r>
            <a:r>
              <a:rPr lang="th-TH" sz="2400" b="1" dirty="0" smtClean="0">
                <a:latin typeface="DB Helvethaica X 43 LiExt" pitchFamily="2" charset="-34"/>
                <a:cs typeface="DB Helvethaica X 43 LiExt" pitchFamily="2" charset="-34"/>
              </a:rPr>
              <a:t>บาร์โค้ด</a:t>
            </a:r>
          </a:p>
          <a:p>
            <a:r>
              <a:rPr lang="th-TH" sz="2000" dirty="0" smtClean="0">
                <a:latin typeface="DB Helvethaica X 43 LiExt" pitchFamily="2" charset="-34"/>
                <a:cs typeface="DB Helvethaica X 43 LiExt" pitchFamily="2" charset="-34"/>
              </a:rPr>
              <a:t>ช่วยให้ธุรกิจของคุณสร้างฉลากได้อย่างรวดเร็ว แม่นยำ </a:t>
            </a:r>
            <a:endParaRPr lang="th-TH" sz="2000" dirty="0" smtClean="0">
              <a:latin typeface="DB Helvethaica X 43 LiExt" pitchFamily="2" charset="-34"/>
              <a:cs typeface="DB Helvethaica X 43 LiExt" pitchFamily="2" charset="-34"/>
            </a:endParaRPr>
          </a:p>
          <a:p>
            <a:r>
              <a:rPr lang="th-TH" sz="2000" dirty="0" smtClean="0">
                <a:latin typeface="DB Helvethaica X 43 LiExt" pitchFamily="2" charset="-34"/>
                <a:cs typeface="DB Helvethaica X 43 LiExt" pitchFamily="2" charset="-34"/>
              </a:rPr>
              <a:t>และ</a:t>
            </a:r>
            <a:r>
              <a:rPr lang="th-TH" sz="2000" dirty="0" smtClean="0">
                <a:latin typeface="DB Helvethaica X 43 LiExt" pitchFamily="2" charset="-34"/>
                <a:cs typeface="DB Helvethaica X 43 LiExt" pitchFamily="2" charset="-34"/>
              </a:rPr>
              <a:t>สวยงาม โดยไม่ต้องมีพื้นฐาน</a:t>
            </a:r>
            <a:r>
              <a:rPr lang="th-TH" sz="2000" dirty="0" smtClean="0">
                <a:latin typeface="DB Helvethaica X 43 LiExt" pitchFamily="2" charset="-34"/>
                <a:cs typeface="DB Helvethaica X 43 LiExt" pitchFamily="2" charset="-34"/>
              </a:rPr>
              <a:t>ด้านโปรแกรม </a:t>
            </a:r>
          </a:p>
          <a:p>
            <a:r>
              <a:rPr lang="th-TH" sz="2000" dirty="0" smtClean="0">
                <a:latin typeface="DB Helvethaica X 43 LiExt" pitchFamily="2" charset="-34"/>
                <a:cs typeface="DB Helvethaica X 43 LiExt" pitchFamily="2" charset="-34"/>
              </a:rPr>
              <a:t>เหมาะอย่างยิ่งสำหรับผู้ใช้งานตั้งแต่ธุรกิจขนาดเล็กไป</a:t>
            </a:r>
            <a:r>
              <a:rPr lang="th-TH" sz="2000" dirty="0" smtClean="0">
                <a:latin typeface="DB Helvethaica X 43 LiExt" pitchFamily="2" charset="-34"/>
                <a:cs typeface="DB Helvethaica X 43 LiExt" pitchFamily="2" charset="-34"/>
              </a:rPr>
              <a:t>จนถึง</a:t>
            </a:r>
          </a:p>
          <a:p>
            <a:r>
              <a:rPr lang="th-TH" sz="2000" dirty="0" smtClean="0">
                <a:latin typeface="DB Helvethaica X 43 LiExt" pitchFamily="2" charset="-34"/>
                <a:cs typeface="DB Helvethaica X 43 LiExt" pitchFamily="2" charset="-34"/>
              </a:rPr>
              <a:t>องค์กร</a:t>
            </a:r>
            <a:r>
              <a:rPr lang="th-TH" sz="2000" dirty="0" smtClean="0">
                <a:latin typeface="DB Helvethaica X 43 LiExt" pitchFamily="2" charset="-34"/>
                <a:cs typeface="DB Helvethaica X 43 LiExt" pitchFamily="2" charset="-34"/>
              </a:rPr>
              <a:t>ขนาดใหญ่</a:t>
            </a:r>
            <a:endParaRPr lang="th-TH" sz="2000" b="1" dirty="0" smtClean="0">
              <a:latin typeface="DB Helvethaica X 43 LiExt" pitchFamily="2" charset="-34"/>
              <a:cs typeface="DB Helvethaica X 43 LiExt" pitchFamily="2" charset="-34"/>
            </a:endParaRPr>
          </a:p>
          <a:p>
            <a:endParaRPr lang="th-TH" sz="2400" dirty="0" smtClean="0">
              <a:latin typeface="DB Helvethaica X 43 LiExt" pitchFamily="2" charset="-34"/>
              <a:cs typeface="DB Helvethaica X 43 LiExt" pitchFamily="2" charset="-34"/>
            </a:endParaRPr>
          </a:p>
          <a:p>
            <a:r>
              <a:rPr lang="th-TH" sz="2000" dirty="0" smtClean="0">
                <a:solidFill>
                  <a:srgbClr val="0070C0"/>
                </a:solidFill>
                <a:latin typeface="DB Helvethaica X 43 LiExt" pitchFamily="2" charset="-34"/>
                <a:cs typeface="DB Helvethaica X 43 LiExt" pitchFamily="2" charset="-34"/>
              </a:rPr>
              <a:t>✔</a:t>
            </a:r>
            <a:r>
              <a:rPr lang="th-TH" sz="2000" dirty="0" smtClean="0">
                <a:latin typeface="DB Helvethaica X 43 LiExt" pitchFamily="2" charset="-34"/>
                <a:cs typeface="DB Helvethaica X 43 LiExt" pitchFamily="2" charset="-34"/>
              </a:rPr>
              <a:t> ออกแบบ</a:t>
            </a:r>
            <a:r>
              <a:rPr lang="th-TH" sz="2000" dirty="0" smtClean="0">
                <a:latin typeface="DB Helvethaica X 43 LiExt" pitchFamily="2" charset="-34"/>
                <a:cs typeface="DB Helvethaica X 43 LiExt" pitchFamily="2" charset="-34"/>
              </a:rPr>
              <a:t>ฉลากตามความต้องการ</a:t>
            </a:r>
            <a:br>
              <a:rPr lang="th-TH" sz="2000" dirty="0" smtClean="0">
                <a:latin typeface="DB Helvethaica X 43 LiExt" pitchFamily="2" charset="-34"/>
                <a:cs typeface="DB Helvethaica X 43 LiExt" pitchFamily="2" charset="-34"/>
              </a:rPr>
            </a:br>
            <a:r>
              <a:rPr lang="th-TH" sz="2000" dirty="0" smtClean="0">
                <a:solidFill>
                  <a:srgbClr val="0070C0"/>
                </a:solidFill>
                <a:latin typeface="DB Helvethaica X 43 LiExt" pitchFamily="2" charset="-34"/>
                <a:cs typeface="DB Helvethaica X 43 LiExt" pitchFamily="2" charset="-34"/>
              </a:rPr>
              <a:t>✔</a:t>
            </a:r>
            <a:r>
              <a:rPr lang="th-TH" sz="2000" dirty="0" smtClean="0">
                <a:latin typeface="DB Helvethaica X 43 LiExt" pitchFamily="2" charset="-34"/>
                <a:cs typeface="DB Helvethaica X 43 LiExt" pitchFamily="2" charset="-34"/>
              </a:rPr>
              <a:t> ใส่ข้อความ รูปภาพ โลโก้</a:t>
            </a:r>
            <a:br>
              <a:rPr lang="th-TH" sz="2000" dirty="0" smtClean="0">
                <a:latin typeface="DB Helvethaica X 43 LiExt" pitchFamily="2" charset="-34"/>
                <a:cs typeface="DB Helvethaica X 43 LiExt" pitchFamily="2" charset="-34"/>
              </a:rPr>
            </a:br>
            <a:r>
              <a:rPr lang="th-TH" sz="2000" dirty="0" smtClean="0">
                <a:solidFill>
                  <a:srgbClr val="0070C0"/>
                </a:solidFill>
                <a:latin typeface="DB Helvethaica X 43 LiExt" pitchFamily="2" charset="-34"/>
                <a:cs typeface="DB Helvethaica X 43 LiExt" pitchFamily="2" charset="-34"/>
              </a:rPr>
              <a:t>✔</a:t>
            </a:r>
            <a:r>
              <a:rPr lang="th-TH" sz="2000" dirty="0" smtClean="0">
                <a:latin typeface="DB Helvethaica X 43 LiExt" pitchFamily="2" charset="-34"/>
                <a:cs typeface="DB Helvethaica X 43 LiExt" pitchFamily="2" charset="-34"/>
              </a:rPr>
              <a:t> สร้างบาร์โค้ด/</a:t>
            </a:r>
            <a:r>
              <a:rPr lang="en-US" sz="2000" dirty="0" smtClean="0">
                <a:latin typeface="DB Helvethaica X 43 LiExt" pitchFamily="2" charset="-34"/>
                <a:cs typeface="DB Helvethaica X 43 LiExt" pitchFamily="2" charset="-34"/>
              </a:rPr>
              <a:t>QR Code </a:t>
            </a:r>
            <a:r>
              <a:rPr lang="th-TH" sz="2000" dirty="0" smtClean="0">
                <a:latin typeface="DB Helvethaica X 43 LiExt" pitchFamily="2" charset="-34"/>
                <a:cs typeface="DB Helvethaica X 43 LiExt" pitchFamily="2" charset="-34"/>
              </a:rPr>
              <a:t>อัตโนมัติ</a:t>
            </a:r>
            <a:br>
              <a:rPr lang="th-TH" sz="2000" dirty="0" smtClean="0">
                <a:latin typeface="DB Helvethaica X 43 LiExt" pitchFamily="2" charset="-34"/>
                <a:cs typeface="DB Helvethaica X 43 LiExt" pitchFamily="2" charset="-34"/>
              </a:rPr>
            </a:br>
            <a:r>
              <a:rPr lang="th-TH" sz="2000" dirty="0" smtClean="0">
                <a:solidFill>
                  <a:srgbClr val="0070C0"/>
                </a:solidFill>
                <a:latin typeface="DB Helvethaica X 43 LiExt" pitchFamily="2" charset="-34"/>
                <a:cs typeface="DB Helvethaica X 43 LiExt" pitchFamily="2" charset="-34"/>
              </a:rPr>
              <a:t>✔ </a:t>
            </a:r>
            <a:r>
              <a:rPr lang="th-TH" sz="2000" dirty="0" smtClean="0">
                <a:latin typeface="DB Helvethaica X 43 LiExt" pitchFamily="2" charset="-34"/>
                <a:cs typeface="DB Helvethaica X 43 LiExt" pitchFamily="2" charset="-34"/>
              </a:rPr>
              <a:t>ดึงข้อมูลจากฐานข้อมูล เช่น </a:t>
            </a:r>
            <a:r>
              <a:rPr lang="en-US" sz="2000" dirty="0" smtClean="0">
                <a:latin typeface="DB Helvethaica X 43 LiExt" pitchFamily="2" charset="-34"/>
                <a:cs typeface="DB Helvethaica X 43 LiExt" pitchFamily="2" charset="-34"/>
              </a:rPr>
              <a:t>Excel, SQL, ERP</a:t>
            </a:r>
            <a:br>
              <a:rPr lang="en-US" sz="2000" dirty="0" smtClean="0">
                <a:latin typeface="DB Helvethaica X 43 LiExt" pitchFamily="2" charset="-34"/>
                <a:cs typeface="DB Helvethaica X 43 LiExt" pitchFamily="2" charset="-34"/>
              </a:rPr>
            </a:br>
            <a:r>
              <a:rPr lang="en-US" sz="2000" dirty="0" smtClean="0">
                <a:solidFill>
                  <a:srgbClr val="0070C0"/>
                </a:solidFill>
                <a:latin typeface="DB Helvethaica X 43 LiExt" pitchFamily="2" charset="-34"/>
                <a:cs typeface="DB Helvethaica X 43 LiExt" pitchFamily="2" charset="-34"/>
              </a:rPr>
              <a:t>✔</a:t>
            </a:r>
            <a:r>
              <a:rPr lang="en-US" sz="2000" dirty="0" smtClean="0">
                <a:latin typeface="DB Helvethaica X 43 LiExt" pitchFamily="2" charset="-34"/>
                <a:cs typeface="DB Helvethaica X 43 LiExt" pitchFamily="2" charset="-34"/>
              </a:rPr>
              <a:t> </a:t>
            </a:r>
            <a:r>
              <a:rPr lang="th-TH" sz="2000" dirty="0" smtClean="0">
                <a:latin typeface="DB Helvethaica X 43 LiExt" pitchFamily="2" charset="-34"/>
                <a:cs typeface="DB Helvethaica X 43 LiExt" pitchFamily="2" charset="-34"/>
              </a:rPr>
              <a:t>เชื่อมต่อกับเครื่องพิมพ์</a:t>
            </a:r>
            <a:r>
              <a:rPr lang="th-TH" sz="2000" dirty="0" smtClean="0">
                <a:latin typeface="DB Helvethaica X 43 LiExt" pitchFamily="2" charset="-34"/>
                <a:cs typeface="DB Helvethaica X 43 LiExt" pitchFamily="2" charset="-34"/>
              </a:rPr>
              <a:t>บาร์โค้ด</a:t>
            </a:r>
            <a:endParaRPr lang="en-US" sz="2000" dirty="0">
              <a:latin typeface="DB Helvethaica X 43 LiExt" pitchFamily="2" charset="-34"/>
              <a:cs typeface="DB Helvethaica X 43 LiExt" pitchFamily="2" charset="-34"/>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takrits\Desktop\สำเนาของ Company Report\3.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pic>
        <p:nvPicPr>
          <p:cNvPr id="2050" name="Picture 2" descr="C:\Users\Nuttakrits\Downloads\pic_outline01.jpg"/>
          <p:cNvPicPr>
            <a:picLocks noChangeAspect="1" noChangeArrowheads="1"/>
          </p:cNvPicPr>
          <p:nvPr/>
        </p:nvPicPr>
        <p:blipFill>
          <a:blip r:embed="rId3" cstate="print"/>
          <a:srcRect/>
          <a:stretch>
            <a:fillRect/>
          </a:stretch>
        </p:blipFill>
        <p:spPr bwMode="auto">
          <a:xfrm>
            <a:off x="228600" y="1981200"/>
            <a:ext cx="3657600" cy="4642339"/>
          </a:xfrm>
          <a:prstGeom prst="rect">
            <a:avLst/>
          </a:prstGeom>
          <a:ln>
            <a:noFill/>
          </a:ln>
          <a:effectLst>
            <a:outerShdw blurRad="190500" algn="tl" rotWithShape="0">
              <a:srgbClr val="000000">
                <a:alpha val="70000"/>
              </a:srgbClr>
            </a:outerShdw>
          </a:effectLst>
        </p:spPr>
      </p:pic>
      <p:sp>
        <p:nvSpPr>
          <p:cNvPr id="17" name="TextBox 17"/>
          <p:cNvSpPr txBox="1"/>
          <p:nvPr/>
        </p:nvSpPr>
        <p:spPr>
          <a:xfrm>
            <a:off x="304800" y="1066800"/>
            <a:ext cx="6553200" cy="512769"/>
          </a:xfrm>
          <a:prstGeom prst="rect">
            <a:avLst/>
          </a:prstGeom>
        </p:spPr>
        <p:txBody>
          <a:bodyPr wrap="square" lIns="0" tIns="0" rIns="0" bIns="0" rtlCol="0" anchor="t">
            <a:spAutoFit/>
          </a:bodyPr>
          <a:lstStyle/>
          <a:p>
            <a:pPr>
              <a:lnSpc>
                <a:spcPts val="4440"/>
              </a:lnSpc>
            </a:pPr>
            <a:r>
              <a:rPr lang="en-US" sz="3200" spc="-37" dirty="0" smtClean="0">
                <a:solidFill>
                  <a:srgbClr val="053D57"/>
                </a:solidFill>
                <a:latin typeface="Montserrat Classic Bold" charset="0"/>
              </a:rPr>
              <a:t>SATO Holdings </a:t>
            </a:r>
            <a:r>
              <a:rPr lang="en-US" sz="3200" spc="-37" dirty="0" smtClean="0">
                <a:solidFill>
                  <a:schemeClr val="tx2"/>
                </a:solidFill>
                <a:latin typeface="Montserrat Classic Bold" charset="0"/>
              </a:rPr>
              <a:t>Corporation</a:t>
            </a:r>
            <a:endParaRPr lang="en-US" sz="3200" spc="-37" dirty="0">
              <a:solidFill>
                <a:schemeClr val="tx2"/>
              </a:solidFill>
              <a:latin typeface="Montserrat Classic Bold" charset="0"/>
            </a:endParaRPr>
          </a:p>
        </p:txBody>
      </p:sp>
      <p:graphicFrame>
        <p:nvGraphicFramePr>
          <p:cNvPr id="21" name="Table 20"/>
          <p:cNvGraphicFramePr>
            <a:graphicFrameLocks noGrp="1"/>
          </p:cNvGraphicFramePr>
          <p:nvPr/>
        </p:nvGraphicFramePr>
        <p:xfrm>
          <a:off x="4114800" y="2133600"/>
          <a:ext cx="5486400" cy="3053080"/>
        </p:xfrm>
        <a:graphic>
          <a:graphicData uri="http://schemas.openxmlformats.org/drawingml/2006/table">
            <a:tbl>
              <a:tblPr firstRow="1" bandRow="1">
                <a:tableStyleId>{5C22544A-7EE6-4342-B048-85BDC9FD1C3A}</a:tableStyleId>
              </a:tblPr>
              <a:tblGrid>
                <a:gridCol w="1676400"/>
                <a:gridCol w="3810000"/>
              </a:tblGrid>
              <a:tr h="370840">
                <a:tc gridSpan="2">
                  <a:txBody>
                    <a:bodyPr/>
                    <a:lstStyle/>
                    <a:p>
                      <a:pPr algn="ctr"/>
                      <a:r>
                        <a:rPr lang="en-US" dirty="0" smtClean="0"/>
                        <a:t>Overview</a:t>
                      </a:r>
                      <a:endParaRPr lang="en-US" dirty="0"/>
                    </a:p>
                  </a:txBody>
                  <a:tcPr/>
                </a:tc>
                <a:tc hMerge="1">
                  <a:txBody>
                    <a:bodyPr/>
                    <a:lstStyle/>
                    <a:p>
                      <a:endParaRPr lang="en-US" dirty="0"/>
                    </a:p>
                  </a:txBody>
                  <a:tcPr/>
                </a:tc>
              </a:tr>
              <a:tr h="370840">
                <a:tc>
                  <a:txBody>
                    <a:bodyPr/>
                    <a:lstStyle/>
                    <a:p>
                      <a:r>
                        <a:rPr lang="en-US" sz="1200" dirty="0" smtClean="0"/>
                        <a:t>Location</a:t>
                      </a:r>
                      <a:endParaRPr lang="en-US" sz="1200" dirty="0"/>
                    </a:p>
                  </a:txBody>
                  <a:tcPr/>
                </a:tc>
                <a:tc>
                  <a:txBody>
                    <a:bodyPr/>
                    <a:lstStyle/>
                    <a:p>
                      <a:r>
                        <a:rPr lang="en-US" sz="1200" dirty="0" err="1" smtClean="0"/>
                        <a:t>Tamachi</a:t>
                      </a:r>
                      <a:r>
                        <a:rPr lang="en-US" sz="1200" dirty="0" smtClean="0"/>
                        <a:t> Station Tower N, 3-1-1 Shibaura, Minato-</a:t>
                      </a:r>
                      <a:r>
                        <a:rPr lang="en-US" sz="1200" dirty="0" err="1" smtClean="0"/>
                        <a:t>ku</a:t>
                      </a:r>
                      <a:r>
                        <a:rPr lang="en-US" sz="1200" dirty="0" smtClean="0"/>
                        <a:t>, Tokyo 108-0023, Japan</a:t>
                      </a:r>
                      <a:endParaRPr lang="en-US" sz="1200" dirty="0"/>
                    </a:p>
                  </a:txBody>
                  <a:tcPr/>
                </a:tc>
              </a:tr>
              <a:tr h="370840">
                <a:tc>
                  <a:txBody>
                    <a:bodyPr/>
                    <a:lstStyle/>
                    <a:p>
                      <a:r>
                        <a:rPr lang="en-US" sz="1200" dirty="0" smtClean="0"/>
                        <a:t>Established</a:t>
                      </a:r>
                      <a:endParaRPr lang="en-US" sz="1200" dirty="0"/>
                    </a:p>
                  </a:txBody>
                  <a:tcPr/>
                </a:tc>
                <a:tc>
                  <a:txBody>
                    <a:bodyPr/>
                    <a:lstStyle/>
                    <a:p>
                      <a:r>
                        <a:rPr lang="en-US" sz="1200" dirty="0" smtClean="0"/>
                        <a:t>1940</a:t>
                      </a:r>
                      <a:endParaRPr lang="en-US" sz="1200" dirty="0"/>
                    </a:p>
                  </a:txBody>
                  <a:tcPr/>
                </a:tc>
              </a:tr>
              <a:tr h="370840">
                <a:tc>
                  <a:txBody>
                    <a:bodyPr/>
                    <a:lstStyle/>
                    <a:p>
                      <a:r>
                        <a:rPr lang="en-US" sz="1200" dirty="0" smtClean="0"/>
                        <a:t>Incorporated</a:t>
                      </a:r>
                      <a:endParaRPr lang="en-US" sz="1200" dirty="0"/>
                    </a:p>
                  </a:txBody>
                  <a:tcPr/>
                </a:tc>
                <a:tc>
                  <a:txBody>
                    <a:bodyPr/>
                    <a:lstStyle/>
                    <a:p>
                      <a:r>
                        <a:rPr lang="en-US" sz="1200" dirty="0" smtClean="0"/>
                        <a:t>1951</a:t>
                      </a:r>
                      <a:endParaRPr lang="en-US" sz="1200" dirty="0"/>
                    </a:p>
                  </a:txBody>
                  <a:tcPr/>
                </a:tc>
              </a:tr>
              <a:tr h="370840">
                <a:tc>
                  <a:txBody>
                    <a:bodyPr/>
                    <a:lstStyle/>
                    <a:p>
                      <a:r>
                        <a:rPr lang="en-US" sz="1200" dirty="0" smtClean="0"/>
                        <a:t>Representative director</a:t>
                      </a:r>
                      <a:endParaRPr lang="en-US" sz="1200" dirty="0"/>
                    </a:p>
                  </a:txBody>
                  <a:tcPr/>
                </a:tc>
                <a:tc>
                  <a:txBody>
                    <a:bodyPr/>
                    <a:lstStyle/>
                    <a:p>
                      <a:r>
                        <a:rPr lang="en-US" sz="1200" dirty="0" smtClean="0"/>
                        <a:t>Hiroyuki </a:t>
                      </a:r>
                      <a:r>
                        <a:rPr lang="en-US" sz="1200" dirty="0" err="1" smtClean="0"/>
                        <a:t>Konuma</a:t>
                      </a:r>
                      <a:r>
                        <a:rPr lang="en-US" sz="1200" dirty="0" smtClean="0"/>
                        <a:t>, President and Group CEO</a:t>
                      </a:r>
                      <a:endParaRPr lang="en-US" sz="1200" dirty="0"/>
                    </a:p>
                  </a:txBody>
                  <a:tcPr/>
                </a:tc>
              </a:tr>
              <a:tr h="370840">
                <a:tc>
                  <a:txBody>
                    <a:bodyPr/>
                    <a:lstStyle/>
                    <a:p>
                      <a:r>
                        <a:rPr lang="en-US" sz="1200" dirty="0" smtClean="0"/>
                        <a:t>Paid-in capital</a:t>
                      </a:r>
                      <a:endParaRPr lang="en-US" sz="1200" dirty="0"/>
                    </a:p>
                  </a:txBody>
                  <a:tcPr/>
                </a:tc>
                <a:tc>
                  <a:txBody>
                    <a:bodyPr/>
                    <a:lstStyle/>
                    <a:p>
                      <a:r>
                        <a:rPr lang="en-US" sz="1200" dirty="0" smtClean="0"/>
                        <a:t>¥8.4 billion</a:t>
                      </a:r>
                      <a:endParaRPr lang="en-US" sz="1200" dirty="0"/>
                    </a:p>
                  </a:txBody>
                  <a:tcPr/>
                </a:tc>
              </a:tr>
              <a:tr h="370840">
                <a:tc>
                  <a:txBody>
                    <a:bodyPr/>
                    <a:lstStyle/>
                    <a:p>
                      <a:r>
                        <a:rPr lang="en-US" sz="1200" dirty="0" smtClean="0"/>
                        <a:t>Employees</a:t>
                      </a:r>
                      <a:endParaRPr lang="en-US" sz="1200" dirty="0"/>
                    </a:p>
                  </a:txBody>
                  <a:tcPr/>
                </a:tc>
                <a:tc>
                  <a:txBody>
                    <a:bodyPr/>
                    <a:lstStyle/>
                    <a:p>
                      <a:r>
                        <a:rPr lang="en-US" sz="1200" dirty="0" smtClean="0"/>
                        <a:t>5,744</a:t>
                      </a:r>
                      <a:endParaRPr lang="en-US" sz="1200" dirty="0"/>
                    </a:p>
                  </a:txBody>
                  <a:tcPr/>
                </a:tc>
              </a:tr>
              <a:tr h="370840">
                <a:tc>
                  <a:txBody>
                    <a:bodyPr/>
                    <a:lstStyle/>
                    <a:p>
                      <a:r>
                        <a:rPr lang="en-US" sz="1200" dirty="0" smtClean="0"/>
                        <a:t>Consolidated net sales</a:t>
                      </a:r>
                      <a:endParaRPr lang="en-US" sz="1200" dirty="0"/>
                    </a:p>
                  </a:txBody>
                  <a:tcPr/>
                </a:tc>
                <a:tc>
                  <a:txBody>
                    <a:bodyPr/>
                    <a:lstStyle/>
                    <a:p>
                      <a:r>
                        <a:rPr lang="en-US" sz="1200" dirty="0" smtClean="0"/>
                        <a:t>¥143.4 billion</a:t>
                      </a:r>
                      <a:endParaRPr lang="en-US" sz="1200" dirty="0"/>
                    </a:p>
                  </a:txBody>
                  <a:tcPr/>
                </a:tc>
              </a:tr>
            </a:tbl>
          </a:graphicData>
        </a:graphic>
      </p:graphicFrame>
      <p:sp>
        <p:nvSpPr>
          <p:cNvPr id="22" name="TextBox 21"/>
          <p:cNvSpPr txBox="1"/>
          <p:nvPr/>
        </p:nvSpPr>
        <p:spPr>
          <a:xfrm>
            <a:off x="7239000" y="5181600"/>
            <a:ext cx="2355132" cy="400110"/>
          </a:xfrm>
          <a:prstGeom prst="rect">
            <a:avLst/>
          </a:prstGeom>
          <a:noFill/>
        </p:spPr>
        <p:txBody>
          <a:bodyPr wrap="none" rtlCol="0">
            <a:spAutoFit/>
          </a:bodyPr>
          <a:lstStyle/>
          <a:p>
            <a:r>
              <a:rPr lang="th-TH" sz="2000" dirty="0" smtClean="0"/>
              <a:t>*</a:t>
            </a:r>
            <a:r>
              <a:rPr lang="en-US" sz="1050" dirty="0" smtClean="0">
                <a:latin typeface="+mj-lt"/>
              </a:rPr>
              <a:t>Corporate data (As of March 31, 2024)</a:t>
            </a:r>
            <a:endParaRPr lang="en-US" sz="1050" dirty="0">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143000"/>
          </a:xfrm>
        </p:spPr>
        <p:txBody>
          <a:bodyPr>
            <a:normAutofit/>
          </a:bodyPr>
          <a:lstStyle/>
          <a:p>
            <a:r>
              <a:rPr lang="en-US" sz="3600" b="1" dirty="0" smtClean="0"/>
              <a:t>How to Create a Barcode</a:t>
            </a:r>
            <a:endParaRPr lang="en-US" sz="3600" b="1" dirty="0"/>
          </a:p>
        </p:txBody>
      </p:sp>
      <p:pic>
        <p:nvPicPr>
          <p:cNvPr id="3074" name="Picture 2" descr="C:\Users\Nuttakrits\Downloads\images (3).png"/>
          <p:cNvPicPr>
            <a:picLocks noChangeAspect="1" noChangeArrowheads="1"/>
          </p:cNvPicPr>
          <p:nvPr/>
        </p:nvPicPr>
        <p:blipFill>
          <a:blip r:embed="rId2" cstate="print"/>
          <a:srcRect/>
          <a:stretch>
            <a:fillRect/>
          </a:stretch>
        </p:blipFill>
        <p:spPr bwMode="auto">
          <a:xfrm>
            <a:off x="838200" y="2209800"/>
            <a:ext cx="1581150" cy="1329457"/>
          </a:xfrm>
          <a:prstGeom prst="rect">
            <a:avLst/>
          </a:prstGeom>
          <a:noFill/>
        </p:spPr>
      </p:pic>
      <p:sp>
        <p:nvSpPr>
          <p:cNvPr id="5" name="Right Arrow 4"/>
          <p:cNvSpPr/>
          <p:nvPr/>
        </p:nvSpPr>
        <p:spPr>
          <a:xfrm>
            <a:off x="2895600" y="2667000"/>
            <a:ext cx="5212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C:\Users\Nuttakrits\Downloads\BarTender-Software.jpg"/>
          <p:cNvPicPr>
            <a:picLocks noChangeAspect="1" noChangeArrowheads="1"/>
          </p:cNvPicPr>
          <p:nvPr/>
        </p:nvPicPr>
        <p:blipFill>
          <a:blip r:embed="rId3" cstate="print"/>
          <a:srcRect/>
          <a:stretch>
            <a:fillRect/>
          </a:stretch>
        </p:blipFill>
        <p:spPr bwMode="auto">
          <a:xfrm>
            <a:off x="3745990" y="2667000"/>
            <a:ext cx="1958975" cy="1028462"/>
          </a:xfrm>
          <a:prstGeom prst="rect">
            <a:avLst/>
          </a:prstGeom>
          <a:noFill/>
        </p:spPr>
      </p:pic>
      <p:pic>
        <p:nvPicPr>
          <p:cNvPr id="3075" name="Picture 3" descr="C:\Users\Nuttakrits\Downloads\NiceLabel-logo2.png"/>
          <p:cNvPicPr>
            <a:picLocks noChangeAspect="1" noChangeArrowheads="1"/>
          </p:cNvPicPr>
          <p:nvPr/>
        </p:nvPicPr>
        <p:blipFill>
          <a:blip r:embed="rId4" cstate="print"/>
          <a:srcRect/>
          <a:stretch>
            <a:fillRect/>
          </a:stretch>
        </p:blipFill>
        <p:spPr bwMode="auto">
          <a:xfrm>
            <a:off x="3822192" y="2209800"/>
            <a:ext cx="1828798" cy="584199"/>
          </a:xfrm>
          <a:prstGeom prst="rect">
            <a:avLst/>
          </a:prstGeom>
          <a:noFill/>
        </p:spPr>
      </p:pic>
      <p:sp>
        <p:nvSpPr>
          <p:cNvPr id="8" name="Right Arrow 7"/>
          <p:cNvSpPr/>
          <p:nvPr/>
        </p:nvSpPr>
        <p:spPr>
          <a:xfrm>
            <a:off x="6172200" y="2715768"/>
            <a:ext cx="5212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descr="C:\Users\Nuttakrits\Downloads\CT4-LX_Left (1).png"/>
          <p:cNvPicPr>
            <a:picLocks noChangeAspect="1" noChangeArrowheads="1"/>
          </p:cNvPicPr>
          <p:nvPr/>
        </p:nvPicPr>
        <p:blipFill>
          <a:blip r:embed="rId5" cstate="print"/>
          <a:srcRect/>
          <a:stretch>
            <a:fillRect/>
          </a:stretch>
        </p:blipFill>
        <p:spPr bwMode="auto">
          <a:xfrm>
            <a:off x="7086600" y="2133600"/>
            <a:ext cx="1716575" cy="1641475"/>
          </a:xfrm>
          <a:prstGeom prst="rect">
            <a:avLst/>
          </a:prstGeom>
          <a:noFill/>
        </p:spPr>
      </p:pic>
      <p:sp>
        <p:nvSpPr>
          <p:cNvPr id="10" name="Right Arrow 9"/>
          <p:cNvSpPr/>
          <p:nvPr/>
        </p:nvSpPr>
        <p:spPr>
          <a:xfrm rot="5400000">
            <a:off x="4373880" y="3599688"/>
            <a:ext cx="5212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6" cstate="print"/>
          <a:srcRect/>
          <a:stretch>
            <a:fillRect/>
          </a:stretch>
        </p:blipFill>
        <p:spPr bwMode="auto">
          <a:xfrm>
            <a:off x="3581400" y="4262735"/>
            <a:ext cx="2106419" cy="1828800"/>
          </a:xfrm>
          <a:prstGeom prst="rect">
            <a:avLst/>
          </a:prstGeom>
          <a:noFill/>
          <a:ln w="9525">
            <a:noFill/>
            <a:miter lim="800000"/>
            <a:headEnd/>
            <a:tailEnd/>
          </a:ln>
          <a:effectLst/>
        </p:spPr>
      </p:pic>
      <p:sp>
        <p:nvSpPr>
          <p:cNvPr id="12" name="TextBox 11"/>
          <p:cNvSpPr txBox="1"/>
          <p:nvPr/>
        </p:nvSpPr>
        <p:spPr>
          <a:xfrm>
            <a:off x="381000" y="3581400"/>
            <a:ext cx="2488182" cy="461665"/>
          </a:xfrm>
          <a:prstGeom prst="rect">
            <a:avLst/>
          </a:prstGeom>
          <a:noFill/>
        </p:spPr>
        <p:txBody>
          <a:bodyPr wrap="none" rtlCol="0">
            <a:spAutoFit/>
          </a:bodyPr>
          <a:lstStyle/>
          <a:p>
            <a:r>
              <a:rPr lang="th-TH" sz="2400" b="1" dirty="0" smtClean="0">
                <a:latin typeface="DB Helvethaica X 43 LiExt" pitchFamily="2" charset="-34"/>
                <a:cs typeface="DB Helvethaica X 43 LiExt" pitchFamily="2" charset="-34"/>
              </a:rPr>
              <a:t>หมายเลขประจำตัวสินค้า</a:t>
            </a:r>
            <a:endParaRPr lang="en-US" sz="2400" b="1" dirty="0">
              <a:latin typeface="DB Helvethaica X 43 LiExt" pitchFamily="2" charset="-34"/>
              <a:cs typeface="DB Helvethaica X 43 LiExt" pitchFamily="2" charset="-34"/>
            </a:endParaRPr>
          </a:p>
        </p:txBody>
      </p:sp>
      <p:sp>
        <p:nvSpPr>
          <p:cNvPr id="13" name="TextBox 12"/>
          <p:cNvSpPr txBox="1"/>
          <p:nvPr/>
        </p:nvSpPr>
        <p:spPr>
          <a:xfrm>
            <a:off x="3957558" y="6243935"/>
            <a:ext cx="1452642" cy="461665"/>
          </a:xfrm>
          <a:prstGeom prst="rect">
            <a:avLst/>
          </a:prstGeom>
          <a:noFill/>
        </p:spPr>
        <p:txBody>
          <a:bodyPr wrap="none" rtlCol="0">
            <a:spAutoFit/>
          </a:bodyPr>
          <a:lstStyle/>
          <a:p>
            <a:r>
              <a:rPr lang="th-TH" sz="2400" b="1" dirty="0" smtClean="0">
                <a:latin typeface="DB Helvethaica X 43 LiExt" pitchFamily="2" charset="-34"/>
                <a:cs typeface="DB Helvethaica X 43 LiExt" pitchFamily="2" charset="-34"/>
              </a:rPr>
              <a:t>สร้างบาร์โค้ด</a:t>
            </a:r>
            <a:endParaRPr lang="en-US" sz="2400" b="1" dirty="0">
              <a:latin typeface="DB Helvethaica X 43 LiExt" pitchFamily="2" charset="-34"/>
              <a:cs typeface="DB Helvethaica X 43 LiExt" pitchFamily="2" charset="-34"/>
            </a:endParaRPr>
          </a:p>
        </p:txBody>
      </p:sp>
      <p:pic>
        <p:nvPicPr>
          <p:cNvPr id="14" name="Picture 13" descr="D:\SATO\6.SATO LOGO_Icon\Powered On Site logo\New CI VI (2020)-20200319T012911Z-001\New CI VI (2020)\Logo\SATO POS logo.png"/>
          <p:cNvPicPr>
            <a:picLocks noChangeAspect="1" noChangeArrowheads="1"/>
          </p:cNvPicPr>
          <p:nvPr/>
        </p:nvPicPr>
        <p:blipFill>
          <a:blip r:embed="rId7" cstate="print"/>
          <a:srcRect/>
          <a:stretch>
            <a:fillRect/>
          </a:stretch>
        </p:blipFill>
        <p:spPr bwMode="auto">
          <a:xfrm>
            <a:off x="304800" y="304800"/>
            <a:ext cx="1600200" cy="472154"/>
          </a:xfrm>
          <a:prstGeom prst="rect">
            <a:avLst/>
          </a:prstGeom>
          <a:noFill/>
        </p:spPr>
      </p:pic>
      <p:sp>
        <p:nvSpPr>
          <p:cNvPr id="15" name="TextBox 14"/>
          <p:cNvSpPr txBox="1"/>
          <p:nvPr/>
        </p:nvSpPr>
        <p:spPr>
          <a:xfrm>
            <a:off x="7239000" y="3886200"/>
            <a:ext cx="1462260" cy="461665"/>
          </a:xfrm>
          <a:prstGeom prst="rect">
            <a:avLst/>
          </a:prstGeom>
          <a:noFill/>
        </p:spPr>
        <p:txBody>
          <a:bodyPr wrap="none" rtlCol="0">
            <a:spAutoFit/>
          </a:bodyPr>
          <a:lstStyle/>
          <a:p>
            <a:r>
              <a:rPr lang="th-TH" sz="2400" b="1" dirty="0" smtClean="0">
                <a:latin typeface="DB Helvethaica X 43 LiExt" pitchFamily="2" charset="-34"/>
                <a:cs typeface="DB Helvethaica X 43 LiExt" pitchFamily="2" charset="-34"/>
              </a:rPr>
              <a:t>พิมพ์บาร์โค้ด</a:t>
            </a:r>
            <a:endParaRPr lang="en-US" sz="2400" b="1" dirty="0">
              <a:latin typeface="DB Helvethaica X 43 LiExt" pitchFamily="2" charset="-34"/>
              <a:cs typeface="DB Helvethaica X 43 LiExt" pitchFamily="2" charset="-34"/>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609600"/>
            <a:ext cx="8229600" cy="1143000"/>
          </a:xfrm>
        </p:spPr>
        <p:txBody>
          <a:bodyPr>
            <a:normAutofit/>
          </a:bodyPr>
          <a:lstStyle/>
          <a:p>
            <a:r>
              <a:rPr lang="en-US" sz="3600" b="1" dirty="0" smtClean="0"/>
              <a:t>SATO Solution</a:t>
            </a:r>
            <a:endParaRPr lang="en-US" sz="3600" b="1" dirty="0"/>
          </a:p>
        </p:txBody>
      </p:sp>
      <p:pic>
        <p:nvPicPr>
          <p:cNvPr id="5" name="Picture 4" descr="D:\SATO\6.SATO LOGO_Icon\Powered On Site logo\New CI VI (2020)-20200319T012911Z-001\New CI VI (2020)\Logo\SATO POS logo.png"/>
          <p:cNvPicPr>
            <a:picLocks noChangeAspect="1" noChangeArrowheads="1"/>
          </p:cNvPicPr>
          <p:nvPr/>
        </p:nvPicPr>
        <p:blipFill>
          <a:blip r:embed="rId2" cstate="print"/>
          <a:srcRect/>
          <a:stretch>
            <a:fillRect/>
          </a:stretch>
        </p:blipFill>
        <p:spPr bwMode="auto">
          <a:xfrm>
            <a:off x="304800" y="304800"/>
            <a:ext cx="1600200" cy="472154"/>
          </a:xfrm>
          <a:prstGeom prst="rect">
            <a:avLst/>
          </a:prstGeom>
          <a:noFill/>
        </p:spPr>
      </p:pic>
      <p:pic>
        <p:nvPicPr>
          <p:cNvPr id="4098" name="Picture 2" descr="C:\Users\Nuttakrits\Downloads\GDPR_qr_code_mobile.jpg"/>
          <p:cNvPicPr>
            <a:picLocks noChangeAspect="1" noChangeArrowheads="1"/>
          </p:cNvPicPr>
          <p:nvPr/>
        </p:nvPicPr>
        <p:blipFill>
          <a:blip r:embed="rId3" cstate="print"/>
          <a:srcRect/>
          <a:stretch>
            <a:fillRect/>
          </a:stretch>
        </p:blipFill>
        <p:spPr bwMode="auto">
          <a:xfrm>
            <a:off x="5257800" y="1828800"/>
            <a:ext cx="1066800" cy="106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Nuttakrits\Downloads\Screenshot 2025-11-20 141051.jpg"/>
          <p:cNvPicPr>
            <a:picLocks noChangeAspect="1" noChangeArrowheads="1"/>
          </p:cNvPicPr>
          <p:nvPr/>
        </p:nvPicPr>
        <p:blipFill>
          <a:blip r:embed="rId4" cstate="print"/>
          <a:srcRect l="12964" t="19843" r="9251" b="14013"/>
          <a:stretch>
            <a:fillRect/>
          </a:stretch>
        </p:blipFill>
        <p:spPr bwMode="auto">
          <a:xfrm>
            <a:off x="2667000" y="1981200"/>
            <a:ext cx="1828800" cy="76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ounded Rectangle 7"/>
          <p:cNvSpPr/>
          <p:nvPr/>
        </p:nvSpPr>
        <p:spPr>
          <a:xfrm>
            <a:off x="533400" y="3810000"/>
            <a:ext cx="2590800" cy="32004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solidFill>
                  <a:schemeClr val="tx2">
                    <a:lumMod val="75000"/>
                  </a:schemeClr>
                </a:solidFill>
              </a:rPr>
              <a:t>Stock Control </a:t>
            </a:r>
            <a:r>
              <a:rPr lang="en-US" sz="2400" dirty="0" smtClean="0">
                <a:solidFill>
                  <a:schemeClr val="tx2">
                    <a:lumMod val="75000"/>
                  </a:schemeClr>
                </a:solidFill>
              </a:rPr>
              <a:t>Solution</a:t>
            </a:r>
          </a:p>
          <a:p>
            <a:pPr algn="ctr"/>
            <a:endParaRPr lang="en-US" sz="2400" dirty="0" smtClean="0">
              <a:solidFill>
                <a:schemeClr val="tx2">
                  <a:lumMod val="75000"/>
                </a:schemeClr>
              </a:solidFill>
            </a:endParaRPr>
          </a:p>
          <a:p>
            <a:pPr algn="ctr"/>
            <a:r>
              <a:rPr lang="en-US" sz="2400" dirty="0" smtClean="0">
                <a:solidFill>
                  <a:schemeClr val="tx2">
                    <a:lumMod val="75000"/>
                  </a:schemeClr>
                </a:solidFill>
              </a:rPr>
              <a:t> </a:t>
            </a:r>
          </a:p>
          <a:p>
            <a:pPr algn="ctr"/>
            <a:endParaRPr lang="en-US" sz="2400" dirty="0"/>
          </a:p>
        </p:txBody>
      </p:sp>
      <p:sp>
        <p:nvSpPr>
          <p:cNvPr id="9" name="Rounded Rectangle 8"/>
          <p:cNvSpPr/>
          <p:nvPr/>
        </p:nvSpPr>
        <p:spPr>
          <a:xfrm>
            <a:off x="3581400" y="3733800"/>
            <a:ext cx="2590800" cy="32004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solidFill>
                  <a:schemeClr val="tx2">
                    <a:lumMod val="75000"/>
                  </a:schemeClr>
                </a:solidFill>
              </a:rPr>
              <a:t>Traceability Solution</a:t>
            </a:r>
            <a:endParaRPr lang="en-US" sz="2400" dirty="0">
              <a:solidFill>
                <a:schemeClr val="tx2">
                  <a:lumMod val="75000"/>
                </a:schemeClr>
              </a:solidFill>
            </a:endParaRPr>
          </a:p>
        </p:txBody>
      </p:sp>
      <p:sp>
        <p:nvSpPr>
          <p:cNvPr id="10" name="Rounded Rectangle 9"/>
          <p:cNvSpPr/>
          <p:nvPr/>
        </p:nvSpPr>
        <p:spPr>
          <a:xfrm>
            <a:off x="6629400" y="3733800"/>
            <a:ext cx="2590800" cy="32004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smtClean="0">
                <a:solidFill>
                  <a:schemeClr val="tx2">
                    <a:lumMod val="75000"/>
                  </a:schemeClr>
                </a:solidFill>
              </a:rPr>
              <a:t>RFID Solution</a:t>
            </a:r>
            <a:endParaRPr lang="en-US" sz="2400" dirty="0">
              <a:solidFill>
                <a:schemeClr val="tx2">
                  <a:lumMod val="75000"/>
                </a:schemeClr>
              </a:solidFill>
            </a:endParaRPr>
          </a:p>
        </p:txBody>
      </p:sp>
      <p:pic>
        <p:nvPicPr>
          <p:cNvPr id="4100" name="Picture 4" descr="C:\Users\Nuttakrits\Downloads\stocktake_thumb-3.jpg"/>
          <p:cNvPicPr>
            <a:picLocks noChangeAspect="1" noChangeArrowheads="1"/>
          </p:cNvPicPr>
          <p:nvPr/>
        </p:nvPicPr>
        <p:blipFill>
          <a:blip r:embed="rId5" cstate="print"/>
          <a:srcRect/>
          <a:stretch>
            <a:fillRect/>
          </a:stretch>
        </p:blipFill>
        <p:spPr bwMode="auto">
          <a:xfrm>
            <a:off x="762000" y="5181600"/>
            <a:ext cx="2133600" cy="1422400"/>
          </a:xfrm>
          <a:prstGeom prst="rect">
            <a:avLst/>
          </a:prstGeom>
          <a:noFill/>
        </p:spPr>
      </p:pic>
      <p:pic>
        <p:nvPicPr>
          <p:cNvPr id="4101" name="Picture 5" descr="C:\Users\Nuttakrits\Downloads\RFID_thumb.jpg.png"/>
          <p:cNvPicPr>
            <a:picLocks noChangeAspect="1" noChangeArrowheads="1"/>
          </p:cNvPicPr>
          <p:nvPr/>
        </p:nvPicPr>
        <p:blipFill>
          <a:blip r:embed="rId6" cstate="print"/>
          <a:srcRect/>
          <a:stretch>
            <a:fillRect/>
          </a:stretch>
        </p:blipFill>
        <p:spPr bwMode="auto">
          <a:xfrm>
            <a:off x="6781800" y="5181600"/>
            <a:ext cx="2244725" cy="1496483"/>
          </a:xfrm>
          <a:prstGeom prst="rect">
            <a:avLst/>
          </a:prstGeom>
          <a:noFill/>
        </p:spPr>
      </p:pic>
      <p:sp>
        <p:nvSpPr>
          <p:cNvPr id="14" name="Down Arrow 13"/>
          <p:cNvSpPr/>
          <p:nvPr/>
        </p:nvSpPr>
        <p:spPr>
          <a:xfrm>
            <a:off x="4648200" y="3048000"/>
            <a:ext cx="381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C:\Users\Nuttakrits\Downloads\SATO_Food_Manufacturing_Industry_Map.png"/>
          <p:cNvPicPr>
            <a:picLocks noChangeAspect="1" noChangeArrowheads="1"/>
          </p:cNvPicPr>
          <p:nvPr/>
        </p:nvPicPr>
        <p:blipFill>
          <a:blip r:embed="rId7" cstate="print"/>
          <a:srcRect/>
          <a:stretch>
            <a:fillRect/>
          </a:stretch>
        </p:blipFill>
        <p:spPr bwMode="auto">
          <a:xfrm>
            <a:off x="3733800" y="5257800"/>
            <a:ext cx="2199147" cy="10668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Nuttakrits\Desktop\สำเนาของ Company Report\7.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sp>
        <p:nvSpPr>
          <p:cNvPr id="6" name="TextBox 5"/>
          <p:cNvSpPr txBox="1"/>
          <p:nvPr/>
        </p:nvSpPr>
        <p:spPr>
          <a:xfrm>
            <a:off x="1974273" y="1447800"/>
            <a:ext cx="5874327" cy="1107996"/>
          </a:xfrm>
          <a:prstGeom prst="rect">
            <a:avLst/>
          </a:prstGeom>
          <a:noFill/>
        </p:spPr>
        <p:txBody>
          <a:bodyPr wrap="square" rtlCol="0">
            <a:spAutoFit/>
          </a:bodyPr>
          <a:lstStyle/>
          <a:p>
            <a:pPr algn="ctr"/>
            <a:r>
              <a:rPr lang="en-US" sz="6600" b="1" dirty="0">
                <a:solidFill>
                  <a:schemeClr val="bg1"/>
                </a:solidFill>
                <a:effectLst>
                  <a:reflection blurRad="6350" stA="55000" endA="300" endPos="45500" dir="5400000" sy="-100000" algn="bl" rotWithShape="0"/>
                </a:effectLst>
                <a:latin typeface="Helvetica World" pitchFamily="34" charset="0"/>
                <a:cs typeface="Helvetica World" pitchFamily="34" charset="0"/>
              </a:rPr>
              <a:t>THANK YOU</a:t>
            </a:r>
          </a:p>
        </p:txBody>
      </p:sp>
      <p:grpSp>
        <p:nvGrpSpPr>
          <p:cNvPr id="9" name="Group 8"/>
          <p:cNvGrpSpPr/>
          <p:nvPr/>
        </p:nvGrpSpPr>
        <p:grpSpPr>
          <a:xfrm>
            <a:off x="152400" y="4990743"/>
            <a:ext cx="5744714" cy="2400657"/>
            <a:chOff x="-1163426" y="5203860"/>
            <a:chExt cx="6511145" cy="2720940"/>
          </a:xfrm>
        </p:grpSpPr>
        <p:sp>
          <p:nvSpPr>
            <p:cNvPr id="5" name="TextBox 4"/>
            <p:cNvSpPr txBox="1"/>
            <p:nvPr/>
          </p:nvSpPr>
          <p:spPr>
            <a:xfrm>
              <a:off x="-1163426" y="5203860"/>
              <a:ext cx="6511145" cy="2720940"/>
            </a:xfrm>
            <a:prstGeom prst="rect">
              <a:avLst/>
            </a:prstGeom>
            <a:noFill/>
          </p:spPr>
          <p:txBody>
            <a:bodyPr wrap="none" rtlCol="0">
              <a:spAutoFit/>
            </a:bodyPr>
            <a:lstStyle/>
            <a:p>
              <a:r>
                <a:rPr lang="en-US" sz="1600" b="1" dirty="0">
                  <a:solidFill>
                    <a:schemeClr val="bg1"/>
                  </a:solidFill>
                </a:rPr>
                <a:t>Please feel free to contact us if you need any further information.</a:t>
              </a:r>
            </a:p>
            <a:p>
              <a:endParaRPr lang="en-US" sz="1400" dirty="0">
                <a:solidFill>
                  <a:schemeClr val="bg1"/>
                </a:solidFill>
              </a:endParaRPr>
            </a:p>
            <a:p>
              <a:r>
                <a:rPr lang="en-US" sz="1400" b="1" dirty="0" smtClean="0">
                  <a:solidFill>
                    <a:schemeClr val="bg1"/>
                  </a:solidFill>
                </a:rPr>
                <a:t>Head Office (</a:t>
              </a:r>
              <a:r>
                <a:rPr lang="en-US" sz="1400" b="1" dirty="0" err="1" smtClean="0">
                  <a:solidFill>
                    <a:schemeClr val="bg1"/>
                  </a:solidFill>
                </a:rPr>
                <a:t>Samutprakarn</a:t>
              </a:r>
              <a:r>
                <a:rPr lang="en-US" sz="1400" b="1" dirty="0" smtClean="0">
                  <a:solidFill>
                    <a:schemeClr val="bg1"/>
                  </a:solidFill>
                </a:rPr>
                <a:t>)               Eastern Branch (</a:t>
              </a:r>
              <a:r>
                <a:rPr lang="en-US" sz="1400" b="1" dirty="0" err="1" smtClean="0">
                  <a:solidFill>
                    <a:schemeClr val="bg1"/>
                  </a:solidFill>
                </a:rPr>
                <a:t>Chonburi</a:t>
              </a:r>
              <a:r>
                <a:rPr lang="en-US" sz="1400" b="1" dirty="0" smtClean="0">
                  <a:solidFill>
                    <a:schemeClr val="bg1"/>
                  </a:solidFill>
                </a:rPr>
                <a:t>)                </a:t>
              </a:r>
            </a:p>
            <a:p>
              <a:r>
                <a:rPr lang="en-US" sz="1200" b="1" dirty="0" smtClean="0">
                  <a:solidFill>
                    <a:schemeClr val="bg1"/>
                  </a:solidFill>
                </a:rPr>
                <a:t>Tel</a:t>
              </a:r>
              <a:r>
                <a:rPr lang="en-US" sz="1200" dirty="0" smtClean="0">
                  <a:solidFill>
                    <a:schemeClr val="bg1"/>
                  </a:solidFill>
                </a:rPr>
                <a:t> : 02-481-7359                                           </a:t>
              </a:r>
              <a:r>
                <a:rPr lang="en-US" sz="1200" b="1" dirty="0" smtClean="0">
                  <a:solidFill>
                    <a:schemeClr val="bg1"/>
                  </a:solidFill>
                </a:rPr>
                <a:t>Tel</a:t>
              </a:r>
              <a:r>
                <a:rPr lang="en-US" sz="1200" dirty="0" smtClean="0">
                  <a:solidFill>
                    <a:schemeClr val="bg1"/>
                  </a:solidFill>
                </a:rPr>
                <a:t> :  038-338-202 - 3</a:t>
              </a:r>
              <a:endParaRPr lang="en-US" sz="1200" dirty="0">
                <a:solidFill>
                  <a:schemeClr val="bg1"/>
                </a:solidFill>
              </a:endParaRPr>
            </a:p>
            <a:p>
              <a:r>
                <a:rPr lang="en-US" sz="1200" b="1" dirty="0" smtClean="0">
                  <a:solidFill>
                    <a:schemeClr val="bg1"/>
                  </a:solidFill>
                </a:rPr>
                <a:t>Fax</a:t>
              </a:r>
              <a:r>
                <a:rPr lang="en-US" sz="1200" dirty="0" smtClean="0">
                  <a:solidFill>
                    <a:schemeClr val="bg1"/>
                  </a:solidFill>
                </a:rPr>
                <a:t> : 02- 481-7373                                        </a:t>
              </a:r>
              <a:r>
                <a:rPr lang="en-US" sz="1200" b="1" dirty="0" smtClean="0">
                  <a:solidFill>
                    <a:schemeClr val="bg1"/>
                  </a:solidFill>
                </a:rPr>
                <a:t>Fax </a:t>
              </a:r>
              <a:r>
                <a:rPr lang="en-US" sz="1200" dirty="0" smtClean="0">
                  <a:solidFill>
                    <a:schemeClr val="bg1"/>
                  </a:solidFill>
                </a:rPr>
                <a:t>: 038-338-204</a:t>
              </a:r>
            </a:p>
            <a:p>
              <a:endParaRPr lang="en-US" sz="1200" dirty="0">
                <a:solidFill>
                  <a:schemeClr val="bg1"/>
                </a:solidFill>
              </a:endParaRPr>
            </a:p>
            <a:p>
              <a:r>
                <a:rPr lang="en-US" sz="1400" b="1" dirty="0" smtClean="0">
                  <a:solidFill>
                    <a:schemeClr val="bg1"/>
                  </a:solidFill>
                </a:rPr>
                <a:t>Email </a:t>
              </a:r>
              <a:r>
                <a:rPr lang="en-US" sz="1400" dirty="0" smtClean="0">
                  <a:solidFill>
                    <a:schemeClr val="bg1"/>
                  </a:solidFill>
                </a:rPr>
                <a:t>: marketing-stc@sato-global.com</a:t>
              </a:r>
            </a:p>
            <a:p>
              <a:r>
                <a:rPr lang="en-US" sz="1400" b="1" dirty="0" smtClean="0">
                  <a:solidFill>
                    <a:schemeClr val="bg1"/>
                  </a:solidFill>
                </a:rPr>
                <a:t>Website</a:t>
              </a:r>
              <a:r>
                <a:rPr lang="en-US" sz="1400" dirty="0" smtClean="0">
                  <a:solidFill>
                    <a:schemeClr val="bg1"/>
                  </a:solidFill>
                </a:rPr>
                <a:t> </a:t>
              </a:r>
              <a:r>
                <a:rPr lang="en-US" sz="1400" dirty="0">
                  <a:solidFill>
                    <a:schemeClr val="bg1"/>
                  </a:solidFill>
                </a:rPr>
                <a:t>: </a:t>
              </a:r>
              <a:r>
                <a:rPr lang="en-US" sz="1400" dirty="0" smtClean="0">
                  <a:solidFill>
                    <a:schemeClr val="bg1"/>
                  </a:solidFill>
                </a:rPr>
                <a:t>www.satoasiapacific.com/thailand</a:t>
              </a:r>
              <a:endParaRPr lang="en-US" sz="1400" dirty="0">
                <a:solidFill>
                  <a:schemeClr val="bg1"/>
                </a:solidFill>
              </a:endParaRPr>
            </a:p>
            <a:p>
              <a:r>
                <a:rPr lang="en-US" sz="1400" b="1" dirty="0" err="1">
                  <a:solidFill>
                    <a:schemeClr val="bg1"/>
                  </a:solidFill>
                </a:rPr>
                <a:t>Facebook</a:t>
              </a:r>
              <a:r>
                <a:rPr lang="en-US" sz="1400" dirty="0">
                  <a:solidFill>
                    <a:schemeClr val="bg1"/>
                  </a:solidFill>
                </a:rPr>
                <a:t> : </a:t>
              </a:r>
              <a:r>
                <a:rPr lang="en-US" sz="1400" dirty="0" smtClean="0">
                  <a:solidFill>
                    <a:schemeClr val="bg1"/>
                  </a:solidFill>
                </a:rPr>
                <a:t>www.facebook.com/satoautoidthailand</a:t>
              </a:r>
            </a:p>
            <a:p>
              <a:r>
                <a:rPr lang="en-US" sz="1400" b="1" dirty="0" err="1" smtClean="0">
                  <a:solidFill>
                    <a:schemeClr val="bg1"/>
                  </a:solidFill>
                </a:rPr>
                <a:t>Linkedin</a:t>
              </a:r>
              <a:r>
                <a:rPr lang="en-US" sz="1400" dirty="0" smtClean="0">
                  <a:solidFill>
                    <a:schemeClr val="bg1"/>
                  </a:solidFill>
                </a:rPr>
                <a:t> : https://www.linkedin.com/company/sato-auto-id-thailand</a:t>
              </a:r>
            </a:p>
            <a:p>
              <a:endParaRPr lang="en-US" sz="1200" dirty="0">
                <a:solidFill>
                  <a:schemeClr val="bg1"/>
                </a:solidFill>
              </a:endParaRPr>
            </a:p>
          </p:txBody>
        </p:sp>
        <p:cxnSp>
          <p:nvCxnSpPr>
            <p:cNvPr id="8" name="Straight Connector 7"/>
            <p:cNvCxnSpPr/>
            <p:nvPr/>
          </p:nvCxnSpPr>
          <p:spPr>
            <a:xfrm>
              <a:off x="2982153" y="5765644"/>
              <a:ext cx="0" cy="6096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19400" y="3276600"/>
            <a:ext cx="4273670" cy="830997"/>
          </a:xfrm>
          <a:prstGeom prst="rect">
            <a:avLst/>
          </a:prstGeom>
        </p:spPr>
        <p:txBody>
          <a:bodyPr wrap="none">
            <a:spAutoFit/>
          </a:bodyPr>
          <a:lstStyle/>
          <a:p>
            <a:r>
              <a:rPr lang="en-US" sz="2400" b="1" dirty="0" smtClean="0">
                <a:solidFill>
                  <a:schemeClr val="bg1"/>
                </a:solidFill>
              </a:rPr>
              <a:t>Mr. </a:t>
            </a:r>
            <a:r>
              <a:rPr lang="en-US" sz="2400" b="1" dirty="0" err="1" smtClean="0">
                <a:solidFill>
                  <a:schemeClr val="bg1"/>
                </a:solidFill>
              </a:rPr>
              <a:t>Chonvit</a:t>
            </a:r>
            <a:r>
              <a:rPr lang="en-US" sz="2400" b="1" dirty="0" smtClean="0">
                <a:solidFill>
                  <a:schemeClr val="bg1"/>
                </a:solidFill>
              </a:rPr>
              <a:t> </a:t>
            </a:r>
            <a:r>
              <a:rPr lang="en-US" sz="2400" b="1" dirty="0" err="1" smtClean="0">
                <a:solidFill>
                  <a:schemeClr val="bg1"/>
                </a:solidFill>
              </a:rPr>
              <a:t>Sukhumjitpittayotai</a:t>
            </a:r>
            <a:endParaRPr lang="en-US" sz="2400" b="1" dirty="0" smtClean="0">
              <a:solidFill>
                <a:schemeClr val="bg1"/>
              </a:solidFill>
            </a:endParaRPr>
          </a:p>
          <a:p>
            <a:pPr algn="ctr"/>
            <a:r>
              <a:rPr lang="en-US" sz="2400" b="1" dirty="0" smtClean="0">
                <a:solidFill>
                  <a:schemeClr val="bg1"/>
                </a:solidFill>
              </a:rPr>
              <a:t>Assistant Sales Manager</a:t>
            </a:r>
            <a:endParaRPr lang="en-US" sz="2400" b="1" dirty="0">
              <a:solidFill>
                <a:schemeClr val="bg1"/>
              </a:solidFill>
            </a:endParaRPr>
          </a:p>
        </p:txBody>
      </p:sp>
      <p:pic>
        <p:nvPicPr>
          <p:cNvPr id="2051" name="Picture 3" descr="C:\Users\Nuttakrits\Downloads\171554.jpg"/>
          <p:cNvPicPr>
            <a:picLocks noChangeAspect="1" noChangeArrowheads="1"/>
          </p:cNvPicPr>
          <p:nvPr/>
        </p:nvPicPr>
        <p:blipFill>
          <a:blip r:embed="rId3" cstate="print"/>
          <a:srcRect/>
          <a:stretch>
            <a:fillRect/>
          </a:stretch>
        </p:blipFill>
        <p:spPr bwMode="auto">
          <a:xfrm>
            <a:off x="7620000" y="5257800"/>
            <a:ext cx="1828800" cy="1828800"/>
          </a:xfrm>
          <a:prstGeom prst="rect">
            <a:avLst/>
          </a:prstGeom>
          <a:noFill/>
        </p:spPr>
      </p:pic>
      <p:pic>
        <p:nvPicPr>
          <p:cNvPr id="2052" name="Picture 4" descr="C:\Users\Nuttakrits\Downloads\P-Vit.png"/>
          <p:cNvPicPr>
            <a:picLocks noChangeAspect="1" noChangeArrowheads="1"/>
          </p:cNvPicPr>
          <p:nvPr/>
        </p:nvPicPr>
        <p:blipFill>
          <a:blip r:embed="rId4" cstate="print"/>
          <a:srcRect/>
          <a:stretch>
            <a:fillRect/>
          </a:stretch>
        </p:blipFill>
        <p:spPr bwMode="auto">
          <a:xfrm>
            <a:off x="457200" y="2743200"/>
            <a:ext cx="2057400" cy="20574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4800600" y="771207"/>
            <a:ext cx="4800600" cy="2223557"/>
            <a:chOff x="0" y="0"/>
            <a:chExt cx="4785683" cy="2964744"/>
          </a:xfrm>
        </p:grpSpPr>
        <p:sp>
          <p:nvSpPr>
            <p:cNvPr id="7" name="TextBox 17"/>
            <p:cNvSpPr txBox="1"/>
            <p:nvPr/>
          </p:nvSpPr>
          <p:spPr>
            <a:xfrm>
              <a:off x="646" y="0"/>
              <a:ext cx="4709074" cy="749300"/>
            </a:xfrm>
            <a:prstGeom prst="rect">
              <a:avLst/>
            </a:prstGeom>
          </p:spPr>
          <p:txBody>
            <a:bodyPr lIns="0" tIns="0" rIns="0" bIns="0" rtlCol="0" anchor="t">
              <a:spAutoFit/>
            </a:bodyPr>
            <a:lstStyle/>
            <a:p>
              <a:pPr algn="r">
                <a:lnSpc>
                  <a:spcPts val="4440"/>
                </a:lnSpc>
              </a:pPr>
              <a:r>
                <a:rPr lang="en-US" sz="3700" spc="-37" dirty="0">
                  <a:solidFill>
                    <a:srgbClr val="053D57"/>
                  </a:solidFill>
                  <a:latin typeface="Montserrat Classic Bold"/>
                </a:rPr>
                <a:t>Head Office</a:t>
              </a:r>
            </a:p>
          </p:txBody>
        </p:sp>
        <p:sp>
          <p:nvSpPr>
            <p:cNvPr id="8" name="TextBox 18"/>
            <p:cNvSpPr txBox="1"/>
            <p:nvPr/>
          </p:nvSpPr>
          <p:spPr>
            <a:xfrm>
              <a:off x="0" y="800524"/>
              <a:ext cx="4709720" cy="517525"/>
            </a:xfrm>
            <a:prstGeom prst="rect">
              <a:avLst/>
            </a:prstGeom>
          </p:spPr>
          <p:txBody>
            <a:bodyPr lIns="0" tIns="0" rIns="0" bIns="0" rtlCol="0" anchor="t">
              <a:spAutoFit/>
            </a:bodyPr>
            <a:lstStyle/>
            <a:p>
              <a:pPr algn="r">
                <a:lnSpc>
                  <a:spcPts val="3000"/>
                </a:lnSpc>
              </a:pPr>
              <a:r>
                <a:rPr lang="en-US" sz="2500" dirty="0">
                  <a:solidFill>
                    <a:srgbClr val="053D57"/>
                  </a:solidFill>
                  <a:latin typeface="Montserrat Classic Bold"/>
                </a:rPr>
                <a:t>And Label Factory</a:t>
              </a:r>
            </a:p>
          </p:txBody>
        </p:sp>
        <p:sp>
          <p:nvSpPr>
            <p:cNvPr id="9" name="TextBox 19"/>
            <p:cNvSpPr txBox="1"/>
            <p:nvPr/>
          </p:nvSpPr>
          <p:spPr>
            <a:xfrm>
              <a:off x="0" y="1784933"/>
              <a:ext cx="4785683" cy="1179811"/>
            </a:xfrm>
            <a:prstGeom prst="rect">
              <a:avLst/>
            </a:prstGeom>
          </p:spPr>
          <p:txBody>
            <a:bodyPr wrap="square" lIns="0" tIns="0" rIns="0" bIns="0" rtlCol="0" anchor="t">
              <a:spAutoFit/>
            </a:bodyPr>
            <a:lstStyle/>
            <a:p>
              <a:pPr algn="r">
                <a:lnSpc>
                  <a:spcPts val="2250"/>
                </a:lnSpc>
              </a:pPr>
              <a:r>
                <a:rPr lang="en-US" sz="1500" b="1" u="sng" spc="15" dirty="0" smtClean="0">
                  <a:solidFill>
                    <a:srgbClr val="053D57"/>
                  </a:solidFill>
                  <a:latin typeface="Montserrat Light"/>
                </a:rPr>
                <a:t>Location</a:t>
              </a:r>
              <a:r>
                <a:rPr lang="en-US" sz="1500" spc="15" dirty="0" smtClean="0">
                  <a:solidFill>
                    <a:srgbClr val="053D57"/>
                  </a:solidFill>
                  <a:latin typeface="Montserrat Light"/>
                </a:rPr>
                <a:t> :  186, Moo4, </a:t>
              </a:r>
              <a:r>
                <a:rPr lang="en-US" sz="1500" spc="15" dirty="0" err="1" smtClean="0">
                  <a:solidFill>
                    <a:srgbClr val="053D57"/>
                  </a:solidFill>
                  <a:latin typeface="Montserrat Light"/>
                </a:rPr>
                <a:t>Praksa</a:t>
              </a:r>
              <a:r>
                <a:rPr lang="en-US" sz="1500" spc="15" dirty="0" smtClean="0">
                  <a:solidFill>
                    <a:srgbClr val="053D57"/>
                  </a:solidFill>
                  <a:latin typeface="Montserrat Light"/>
                </a:rPr>
                <a:t> Road, </a:t>
              </a:r>
              <a:r>
                <a:rPr lang="en-US" sz="1500" spc="15" dirty="0" err="1" smtClean="0">
                  <a:solidFill>
                    <a:srgbClr val="053D57"/>
                  </a:solidFill>
                  <a:latin typeface="Montserrat Light"/>
                </a:rPr>
                <a:t>Tambol</a:t>
              </a:r>
              <a:r>
                <a:rPr lang="en-US" sz="1500" spc="15" dirty="0" smtClean="0">
                  <a:solidFill>
                    <a:srgbClr val="053D57"/>
                  </a:solidFill>
                  <a:latin typeface="Montserrat Light"/>
                </a:rPr>
                <a:t> </a:t>
              </a:r>
              <a:r>
                <a:rPr lang="en-US" sz="1500" spc="15" dirty="0" err="1" smtClean="0">
                  <a:solidFill>
                    <a:srgbClr val="053D57"/>
                  </a:solidFill>
                  <a:latin typeface="Montserrat Light"/>
                </a:rPr>
                <a:t>Praksa</a:t>
              </a:r>
              <a:r>
                <a:rPr lang="en-US" sz="1500" spc="15" dirty="0" smtClean="0">
                  <a:solidFill>
                    <a:srgbClr val="053D57"/>
                  </a:solidFill>
                  <a:latin typeface="Montserrat Light"/>
                </a:rPr>
                <a:t>, </a:t>
              </a:r>
              <a:r>
                <a:rPr lang="en-US" sz="1500" spc="15" dirty="0" err="1" smtClean="0">
                  <a:solidFill>
                    <a:srgbClr val="053D57"/>
                  </a:solidFill>
                  <a:latin typeface="Montserrat Light"/>
                </a:rPr>
                <a:t>Amphur</a:t>
              </a:r>
              <a:r>
                <a:rPr lang="en-US" sz="1500" spc="15" dirty="0" smtClean="0">
                  <a:solidFill>
                    <a:srgbClr val="053D57"/>
                  </a:solidFill>
                  <a:latin typeface="Montserrat Light"/>
                </a:rPr>
                <a:t> </a:t>
              </a:r>
              <a:r>
                <a:rPr lang="en-US" sz="1500" spc="15" dirty="0" err="1" smtClean="0">
                  <a:solidFill>
                    <a:srgbClr val="053D57"/>
                  </a:solidFill>
                  <a:latin typeface="Montserrat Light"/>
                </a:rPr>
                <a:t>Muang</a:t>
              </a:r>
              <a:r>
                <a:rPr lang="en-US" sz="1500" spc="15" dirty="0" smtClean="0">
                  <a:solidFill>
                    <a:srgbClr val="053D57"/>
                  </a:solidFill>
                  <a:latin typeface="Montserrat Light"/>
                </a:rPr>
                <a:t>, </a:t>
              </a:r>
              <a:r>
                <a:rPr lang="en-US" sz="1500" spc="15" dirty="0" err="1" smtClean="0">
                  <a:solidFill>
                    <a:srgbClr val="053D57"/>
                  </a:solidFill>
                  <a:latin typeface="Montserrat Light"/>
                </a:rPr>
                <a:t>Samutprakarn</a:t>
              </a:r>
              <a:r>
                <a:rPr lang="en-US" sz="1500" spc="15" dirty="0" smtClean="0">
                  <a:solidFill>
                    <a:srgbClr val="053D57"/>
                  </a:solidFill>
                  <a:latin typeface="Montserrat Light"/>
                </a:rPr>
                <a:t> 10280</a:t>
              </a:r>
            </a:p>
            <a:p>
              <a:pPr algn="r">
                <a:lnSpc>
                  <a:spcPts val="2250"/>
                </a:lnSpc>
              </a:pPr>
              <a:r>
                <a:rPr lang="en-US" sz="1500" b="1" u="sng" spc="15" dirty="0" smtClean="0">
                  <a:solidFill>
                    <a:srgbClr val="053D57"/>
                  </a:solidFill>
                  <a:latin typeface="Montserrat Light"/>
                </a:rPr>
                <a:t>Employees</a:t>
              </a:r>
              <a:r>
                <a:rPr lang="en-US" sz="1500" spc="15" dirty="0" smtClean="0">
                  <a:solidFill>
                    <a:srgbClr val="053D57"/>
                  </a:solidFill>
                  <a:latin typeface="Montserrat Light"/>
                </a:rPr>
                <a:t> : Consolidated 189</a:t>
              </a:r>
              <a:endParaRPr lang="en-US" sz="1500" spc="15" dirty="0">
                <a:solidFill>
                  <a:srgbClr val="053D57"/>
                </a:solidFill>
                <a:latin typeface="Montserrat Light"/>
              </a:endParaRPr>
            </a:p>
          </p:txBody>
        </p:sp>
      </p:grpSp>
      <p:sp>
        <p:nvSpPr>
          <p:cNvPr id="17" name="Rectangle 16"/>
          <p:cNvSpPr/>
          <p:nvPr/>
        </p:nvSpPr>
        <p:spPr>
          <a:xfrm>
            <a:off x="0" y="5715000"/>
            <a:ext cx="9753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p:cNvGraphicFramePr>
            <a:graphicFrameLocks noGrp="1"/>
          </p:cNvGraphicFramePr>
          <p:nvPr/>
        </p:nvGraphicFramePr>
        <p:xfrm>
          <a:off x="228600" y="5791200"/>
          <a:ext cx="9220200" cy="1381760"/>
        </p:xfrm>
        <a:graphic>
          <a:graphicData uri="http://schemas.openxmlformats.org/drawingml/2006/table">
            <a:tbl>
              <a:tblPr firstRow="1" bandRow="1">
                <a:solidFill>
                  <a:schemeClr val="bg1"/>
                </a:solidFill>
                <a:tableStyleId>{D7AC3CCA-C797-4891-BE02-D94E43425B78}</a:tableStyleId>
              </a:tblPr>
              <a:tblGrid>
                <a:gridCol w="2305050"/>
                <a:gridCol w="6915150"/>
              </a:tblGrid>
              <a:tr h="431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mj-lt"/>
                        </a:rPr>
                        <a:t>Certificate</a:t>
                      </a:r>
                    </a:p>
                  </a:txBody>
                  <a:tcPr anchor="ctr">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mn-lt"/>
                        </a:rPr>
                        <a:t>ISO9001,UL certificate</a:t>
                      </a:r>
                    </a:p>
                  </a:txBody>
                  <a:tcPr anchor="ctr">
                    <a:solidFill>
                      <a:schemeClr val="accent1">
                        <a:lumMod val="20000"/>
                        <a:lumOff val="80000"/>
                      </a:schemeClr>
                    </a:solidFill>
                  </a:tcPr>
                </a:tc>
              </a:tr>
              <a:tr h="431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mj-lt"/>
                        </a:rPr>
                        <a:t>Site area </a:t>
                      </a:r>
                    </a:p>
                  </a:txBody>
                  <a:tcPr anchor="ctr">
                    <a:solidFill>
                      <a:schemeClr val="accent5"/>
                    </a:solidFill>
                  </a:tcPr>
                </a:tc>
                <a:tc>
                  <a:txBody>
                    <a:bodyPr/>
                    <a:lstStyle/>
                    <a:p>
                      <a:pPr algn="ctr"/>
                      <a:r>
                        <a:rPr lang="en-US" sz="1400" b="0" dirty="0" smtClean="0">
                          <a:solidFill>
                            <a:schemeClr val="tx1"/>
                          </a:solidFill>
                          <a:latin typeface="+mn-lt"/>
                        </a:rPr>
                        <a:t>4,518㎡ </a:t>
                      </a:r>
                    </a:p>
                    <a:p>
                      <a:pPr algn="ctr"/>
                      <a:r>
                        <a:rPr lang="en-US" sz="1400" b="0" dirty="0" smtClean="0">
                          <a:solidFill>
                            <a:schemeClr val="tx1"/>
                          </a:solidFill>
                          <a:latin typeface="+mn-lt"/>
                        </a:rPr>
                        <a:t>（Production floor 2,360㎡, Warehouse 980㎡, Office 1,178㎡ ） </a:t>
                      </a:r>
                    </a:p>
                  </a:txBody>
                  <a:tcPr anchor="ctr">
                    <a:solidFill>
                      <a:schemeClr val="accent1">
                        <a:lumMod val="20000"/>
                        <a:lumOff val="80000"/>
                      </a:schemeClr>
                    </a:solidFill>
                  </a:tcPr>
                </a:tc>
              </a:tr>
              <a:tr h="431800">
                <a:tc>
                  <a:txBody>
                    <a:bodyPr/>
                    <a:lstStyle/>
                    <a:p>
                      <a:pPr algn="ctr"/>
                      <a:r>
                        <a:rPr lang="en-US" sz="1400" b="1" kern="1200" baseline="0" dirty="0" smtClean="0">
                          <a:solidFill>
                            <a:schemeClr val="dk1"/>
                          </a:solidFill>
                          <a:latin typeface="+mj-lt"/>
                          <a:ea typeface="+mn-ea"/>
                          <a:cs typeface="+mn-cs"/>
                        </a:rPr>
                        <a:t>Employees</a:t>
                      </a:r>
                    </a:p>
                  </a:txBody>
                  <a:tcPr anchor="ctr">
                    <a:solidFill>
                      <a:schemeClr val="accent5"/>
                    </a:solidFill>
                  </a:tcPr>
                </a:tc>
                <a:tc>
                  <a:txBody>
                    <a:bodyPr/>
                    <a:lstStyle/>
                    <a:p>
                      <a:pPr algn="ctr"/>
                      <a:r>
                        <a:rPr lang="en-US" sz="1400" b="0" dirty="0" smtClean="0">
                          <a:solidFill>
                            <a:schemeClr val="tx1"/>
                          </a:solidFill>
                          <a:latin typeface="+mn-lt"/>
                        </a:rPr>
                        <a:t>76 (Label Production)</a:t>
                      </a:r>
                      <a:endParaRPr lang="en-US" sz="1400" b="0" dirty="0">
                        <a:solidFill>
                          <a:schemeClr val="tx1"/>
                        </a:solidFill>
                        <a:latin typeface="+mn-lt"/>
                      </a:endParaRPr>
                    </a:p>
                  </a:txBody>
                  <a:tcPr anchor="ctr">
                    <a:solidFill>
                      <a:schemeClr val="accent1">
                        <a:lumMod val="20000"/>
                        <a:lumOff val="80000"/>
                      </a:schemeClr>
                    </a:solidFill>
                  </a:tcPr>
                </a:tc>
              </a:tr>
            </a:tbl>
          </a:graphicData>
        </a:graphic>
      </p:graphicFrame>
      <p:pic>
        <p:nvPicPr>
          <p:cNvPr id="1026" name="Picture 2" descr="C:\Users\Nuttakrits\Downloads\Building Day_re.jpg"/>
          <p:cNvPicPr>
            <a:picLocks noChangeAspect="1" noChangeArrowheads="1"/>
          </p:cNvPicPr>
          <p:nvPr/>
        </p:nvPicPr>
        <p:blipFill>
          <a:blip r:embed="rId3" cstate="print"/>
          <a:srcRect/>
          <a:stretch>
            <a:fillRect/>
          </a:stretch>
        </p:blipFill>
        <p:spPr bwMode="auto">
          <a:xfrm>
            <a:off x="228600" y="279335"/>
            <a:ext cx="4267200" cy="2841180"/>
          </a:xfrm>
          <a:prstGeom prst="rect">
            <a:avLst/>
          </a:prstGeom>
          <a:noFill/>
        </p:spPr>
      </p:pic>
      <p:pic>
        <p:nvPicPr>
          <p:cNvPr id="1027" name="Picture 3" descr="C:\Users\Nuttakrits\Downloads\Viewing corridor.jpg"/>
          <p:cNvPicPr>
            <a:picLocks noChangeAspect="1" noChangeArrowheads="1"/>
          </p:cNvPicPr>
          <p:nvPr/>
        </p:nvPicPr>
        <p:blipFill>
          <a:blip r:embed="rId4" cstate="print"/>
          <a:srcRect/>
          <a:stretch>
            <a:fillRect/>
          </a:stretch>
        </p:blipFill>
        <p:spPr bwMode="auto">
          <a:xfrm>
            <a:off x="228599" y="3302971"/>
            <a:ext cx="2891481" cy="1927886"/>
          </a:xfrm>
          <a:prstGeom prst="rect">
            <a:avLst/>
          </a:prstGeom>
          <a:noFill/>
        </p:spPr>
      </p:pic>
      <p:pic>
        <p:nvPicPr>
          <p:cNvPr id="1028" name="Picture 4" descr="C:\Users\Nuttakrits\Downloads\Warehouse.jpg"/>
          <p:cNvPicPr>
            <a:picLocks noChangeAspect="1" noChangeArrowheads="1"/>
          </p:cNvPicPr>
          <p:nvPr/>
        </p:nvPicPr>
        <p:blipFill>
          <a:blip r:embed="rId5" cstate="print"/>
          <a:srcRect/>
          <a:stretch>
            <a:fillRect/>
          </a:stretch>
        </p:blipFill>
        <p:spPr bwMode="auto">
          <a:xfrm>
            <a:off x="3280719" y="3302995"/>
            <a:ext cx="2891481" cy="1927422"/>
          </a:xfrm>
          <a:prstGeom prst="rect">
            <a:avLst/>
          </a:prstGeom>
          <a:noFill/>
        </p:spPr>
      </p:pic>
      <p:pic>
        <p:nvPicPr>
          <p:cNvPr id="1029" name="Picture 5" descr="C:\Users\Nuttakrits\Downloads\S 066.jpg"/>
          <p:cNvPicPr>
            <a:picLocks noChangeAspect="1" noChangeArrowheads="1"/>
          </p:cNvPicPr>
          <p:nvPr/>
        </p:nvPicPr>
        <p:blipFill>
          <a:blip r:embed="rId6" cstate="print"/>
          <a:srcRect/>
          <a:stretch>
            <a:fillRect/>
          </a:stretch>
        </p:blipFill>
        <p:spPr bwMode="auto">
          <a:xfrm>
            <a:off x="6324600" y="3276838"/>
            <a:ext cx="2971800" cy="1980962"/>
          </a:xfrm>
          <a:prstGeom prst="rect">
            <a:avLst/>
          </a:prstGeom>
          <a:noFill/>
        </p:spPr>
      </p:pic>
      <p:sp>
        <p:nvSpPr>
          <p:cNvPr id="13" name="TextBox 12"/>
          <p:cNvSpPr txBox="1"/>
          <p:nvPr/>
        </p:nvSpPr>
        <p:spPr>
          <a:xfrm>
            <a:off x="152400" y="5257800"/>
            <a:ext cx="2743200" cy="400110"/>
          </a:xfrm>
          <a:prstGeom prst="rect">
            <a:avLst/>
          </a:prstGeom>
          <a:noFill/>
        </p:spPr>
        <p:txBody>
          <a:bodyPr wrap="square" rtlCol="0">
            <a:spAutoFit/>
          </a:bodyPr>
          <a:lstStyle/>
          <a:p>
            <a:r>
              <a:rPr lang="en-US" sz="2000" b="1" u="sng" dirty="0" smtClean="0"/>
              <a:t>Factory Information</a:t>
            </a:r>
            <a:endParaRPr lang="en-US" sz="2000" u="sng"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takrits\Desktop\สำเนาของ Company Report\3.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pic>
        <p:nvPicPr>
          <p:cNvPr id="3076" name="Picture 4" descr="Eastern Thailand"/>
          <p:cNvPicPr>
            <a:picLocks noChangeAspect="1" noChangeArrowheads="1"/>
          </p:cNvPicPr>
          <p:nvPr/>
        </p:nvPicPr>
        <p:blipFill>
          <a:blip r:embed="rId3" cstate="print"/>
          <a:srcRect/>
          <a:stretch>
            <a:fillRect/>
          </a:stretch>
        </p:blipFill>
        <p:spPr bwMode="auto">
          <a:xfrm>
            <a:off x="2590800" y="3505200"/>
            <a:ext cx="1447800" cy="1473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Freeform 6"/>
          <p:cNvSpPr/>
          <p:nvPr/>
        </p:nvSpPr>
        <p:spPr>
          <a:xfrm>
            <a:off x="457200" y="990600"/>
            <a:ext cx="3582089" cy="2403289"/>
          </a:xfrm>
          <a:custGeom>
            <a:avLst/>
            <a:gdLst/>
            <a:ahLst/>
            <a:cxnLst/>
            <a:rect l="l" t="t" r="r" b="b"/>
            <a:pathLst>
              <a:path w="3582089" h="2403289">
                <a:moveTo>
                  <a:pt x="0" y="0"/>
                </a:moveTo>
                <a:lnTo>
                  <a:pt x="3582089" y="0"/>
                </a:lnTo>
                <a:lnTo>
                  <a:pt x="3582089" y="2403290"/>
                </a:lnTo>
                <a:lnTo>
                  <a:pt x="0" y="2403290"/>
                </a:lnTo>
                <a:lnTo>
                  <a:pt x="0" y="0"/>
                </a:lnTo>
                <a:close/>
              </a:path>
            </a:pathLst>
          </a:custGeom>
          <a:blipFill>
            <a:blip r:embed="rId4" cstate="print"/>
            <a:stretch>
              <a:fillRect/>
            </a:stretch>
          </a:blipFill>
        </p:spPr>
      </p:sp>
      <p:pic>
        <p:nvPicPr>
          <p:cNvPr id="3077" name="Picture 5"/>
          <p:cNvPicPr>
            <a:picLocks noChangeAspect="1" noChangeArrowheads="1"/>
          </p:cNvPicPr>
          <p:nvPr/>
        </p:nvPicPr>
        <p:blipFill>
          <a:blip r:embed="rId5" cstate="print"/>
          <a:srcRect/>
          <a:stretch>
            <a:fillRect/>
          </a:stretch>
        </p:blipFill>
        <p:spPr bwMode="auto">
          <a:xfrm>
            <a:off x="457200" y="3505199"/>
            <a:ext cx="1981200" cy="14803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6"/>
          <p:cNvGrpSpPr/>
          <p:nvPr/>
        </p:nvGrpSpPr>
        <p:grpSpPr>
          <a:xfrm>
            <a:off x="4800600" y="771207"/>
            <a:ext cx="4724400" cy="2813462"/>
            <a:chOff x="0" y="0"/>
            <a:chExt cx="4709720" cy="3751285"/>
          </a:xfrm>
        </p:grpSpPr>
        <p:sp>
          <p:nvSpPr>
            <p:cNvPr id="11" name="TextBox 17"/>
            <p:cNvSpPr txBox="1"/>
            <p:nvPr/>
          </p:nvSpPr>
          <p:spPr>
            <a:xfrm>
              <a:off x="646" y="0"/>
              <a:ext cx="4709074" cy="749300"/>
            </a:xfrm>
            <a:prstGeom prst="rect">
              <a:avLst/>
            </a:prstGeom>
          </p:spPr>
          <p:txBody>
            <a:bodyPr lIns="0" tIns="0" rIns="0" bIns="0" rtlCol="0" anchor="t">
              <a:spAutoFit/>
            </a:bodyPr>
            <a:lstStyle/>
            <a:p>
              <a:pPr algn="r">
                <a:lnSpc>
                  <a:spcPts val="4440"/>
                </a:lnSpc>
              </a:pPr>
              <a:r>
                <a:rPr lang="en-US" sz="3700" spc="-37" dirty="0" smtClean="0">
                  <a:solidFill>
                    <a:srgbClr val="053D57"/>
                  </a:solidFill>
                  <a:latin typeface="Montserrat Classic Bold"/>
                </a:rPr>
                <a:t>Eastern Branch</a:t>
              </a:r>
              <a:endParaRPr lang="en-US" sz="3700" spc="-37" dirty="0">
                <a:solidFill>
                  <a:srgbClr val="053D57"/>
                </a:solidFill>
                <a:latin typeface="Montserrat Classic Bold"/>
              </a:endParaRPr>
            </a:p>
          </p:txBody>
        </p:sp>
        <p:sp>
          <p:nvSpPr>
            <p:cNvPr id="12" name="TextBox 18"/>
            <p:cNvSpPr txBox="1"/>
            <p:nvPr/>
          </p:nvSpPr>
          <p:spPr>
            <a:xfrm>
              <a:off x="0" y="800524"/>
              <a:ext cx="4709720" cy="517525"/>
            </a:xfrm>
            <a:prstGeom prst="rect">
              <a:avLst/>
            </a:prstGeom>
          </p:spPr>
          <p:txBody>
            <a:bodyPr lIns="0" tIns="0" rIns="0" bIns="0" rtlCol="0" anchor="t">
              <a:spAutoFit/>
            </a:bodyPr>
            <a:lstStyle/>
            <a:p>
              <a:pPr algn="r">
                <a:lnSpc>
                  <a:spcPts val="3000"/>
                </a:lnSpc>
              </a:pPr>
              <a:r>
                <a:rPr lang="en-US" sz="2500" dirty="0" err="1" smtClean="0">
                  <a:solidFill>
                    <a:srgbClr val="053D57"/>
                  </a:solidFill>
                  <a:latin typeface="Montserrat Classic Bold"/>
                </a:rPr>
                <a:t>Sriracha</a:t>
              </a:r>
              <a:r>
                <a:rPr lang="en-US" sz="2500" dirty="0" smtClean="0">
                  <a:solidFill>
                    <a:srgbClr val="053D57"/>
                  </a:solidFill>
                  <a:latin typeface="Montserrat Classic Bold"/>
                </a:rPr>
                <a:t> Office</a:t>
              </a:r>
              <a:endParaRPr lang="en-US" sz="2500" dirty="0">
                <a:solidFill>
                  <a:srgbClr val="053D57"/>
                </a:solidFill>
                <a:latin typeface="Montserrat Classic Bold"/>
              </a:endParaRPr>
            </a:p>
          </p:txBody>
        </p:sp>
        <p:sp>
          <p:nvSpPr>
            <p:cNvPr id="13" name="TextBox 19"/>
            <p:cNvSpPr txBox="1"/>
            <p:nvPr/>
          </p:nvSpPr>
          <p:spPr>
            <a:xfrm>
              <a:off x="0" y="1784933"/>
              <a:ext cx="4709720" cy="1966352"/>
            </a:xfrm>
            <a:prstGeom prst="rect">
              <a:avLst/>
            </a:prstGeom>
          </p:spPr>
          <p:txBody>
            <a:bodyPr lIns="0" tIns="0" rIns="0" bIns="0" rtlCol="0" anchor="t">
              <a:spAutoFit/>
            </a:bodyPr>
            <a:lstStyle/>
            <a:p>
              <a:pPr algn="r">
                <a:lnSpc>
                  <a:spcPts val="2250"/>
                </a:lnSpc>
              </a:pPr>
              <a:r>
                <a:rPr lang="en-US" sz="1500" b="1" u="sng" spc="15" dirty="0" smtClean="0">
                  <a:solidFill>
                    <a:srgbClr val="053D57"/>
                  </a:solidFill>
                  <a:latin typeface="Montserrat Light"/>
                </a:rPr>
                <a:t>Location</a:t>
              </a:r>
              <a:r>
                <a:rPr lang="en-US" sz="1500" spc="15" dirty="0" smtClean="0">
                  <a:solidFill>
                    <a:srgbClr val="053D57"/>
                  </a:solidFill>
                  <a:latin typeface="Montserrat Light"/>
                </a:rPr>
                <a:t> :  483/250, Room 103-104, Moo 3 </a:t>
              </a:r>
              <a:r>
                <a:rPr lang="en-US" sz="1500" spc="15" dirty="0" err="1" smtClean="0">
                  <a:solidFill>
                    <a:srgbClr val="053D57"/>
                  </a:solidFill>
                  <a:latin typeface="Montserrat Light"/>
                </a:rPr>
                <a:t>Nhongkham</a:t>
              </a:r>
              <a:r>
                <a:rPr lang="en-US" sz="1500" spc="15" dirty="0" smtClean="0">
                  <a:solidFill>
                    <a:srgbClr val="053D57"/>
                  </a:solidFill>
                  <a:latin typeface="Montserrat Light"/>
                </a:rPr>
                <a:t>, </a:t>
              </a:r>
              <a:r>
                <a:rPr lang="en-US" sz="1500" spc="15" dirty="0" err="1" smtClean="0">
                  <a:solidFill>
                    <a:srgbClr val="053D57"/>
                  </a:solidFill>
                  <a:latin typeface="Montserrat Light"/>
                </a:rPr>
                <a:t>Sriracha</a:t>
              </a:r>
              <a:r>
                <a:rPr lang="en-US" sz="1500" spc="15" dirty="0" smtClean="0">
                  <a:solidFill>
                    <a:srgbClr val="053D57"/>
                  </a:solidFill>
                  <a:latin typeface="Montserrat Light"/>
                </a:rPr>
                <a:t>, </a:t>
              </a:r>
              <a:r>
                <a:rPr lang="en-US" sz="1500" spc="15" dirty="0" err="1" smtClean="0">
                  <a:solidFill>
                    <a:srgbClr val="053D57"/>
                  </a:solidFill>
                  <a:latin typeface="Montserrat Light"/>
                </a:rPr>
                <a:t>Chonburi</a:t>
              </a:r>
              <a:r>
                <a:rPr lang="en-US" sz="1500" spc="15" dirty="0" smtClean="0">
                  <a:solidFill>
                    <a:srgbClr val="053D57"/>
                  </a:solidFill>
                  <a:latin typeface="Montserrat Light"/>
                </a:rPr>
                <a:t> 20110</a:t>
              </a:r>
            </a:p>
            <a:p>
              <a:pPr algn="r">
                <a:lnSpc>
                  <a:spcPts val="2250"/>
                </a:lnSpc>
              </a:pPr>
              <a:endParaRPr lang="en-US" sz="1500" spc="15" dirty="0" smtClean="0">
                <a:solidFill>
                  <a:srgbClr val="053D57"/>
                </a:solidFill>
                <a:latin typeface="Montserrat Light"/>
              </a:endParaRPr>
            </a:p>
            <a:p>
              <a:pPr algn="r">
                <a:lnSpc>
                  <a:spcPts val="2250"/>
                </a:lnSpc>
              </a:pPr>
              <a:r>
                <a:rPr lang="en-US" sz="1500" b="1" u="sng" spc="15" dirty="0" smtClean="0">
                  <a:solidFill>
                    <a:srgbClr val="053D57"/>
                  </a:solidFill>
                  <a:latin typeface="Montserrat Light"/>
                </a:rPr>
                <a:t>Employees</a:t>
              </a:r>
              <a:r>
                <a:rPr lang="en-US" sz="1500" spc="15" dirty="0" smtClean="0">
                  <a:solidFill>
                    <a:srgbClr val="053D57"/>
                  </a:solidFill>
                  <a:latin typeface="Montserrat Light"/>
                </a:rPr>
                <a:t> : Consolidated 14</a:t>
              </a:r>
            </a:p>
            <a:p>
              <a:pPr algn="r">
                <a:lnSpc>
                  <a:spcPts val="2250"/>
                </a:lnSpc>
              </a:pPr>
              <a:endParaRPr lang="en-US" sz="1500" spc="15" dirty="0" smtClean="0">
                <a:solidFill>
                  <a:srgbClr val="053D57"/>
                </a:solidFill>
                <a:latin typeface="Montserrat Ligh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Nuttakrits\Downloads\G-1.png"/>
          <p:cNvPicPr>
            <a:picLocks noChangeAspect="1" noChangeArrowheads="1"/>
          </p:cNvPicPr>
          <p:nvPr/>
        </p:nvPicPr>
        <p:blipFill>
          <a:blip r:embed="rId2" cstate="print"/>
          <a:srcRect/>
          <a:stretch>
            <a:fillRect/>
          </a:stretch>
        </p:blipFill>
        <p:spPr bwMode="auto">
          <a:xfrm>
            <a:off x="152400" y="1295400"/>
            <a:ext cx="9447795" cy="5105400"/>
          </a:xfrm>
          <a:prstGeom prst="rect">
            <a:avLst/>
          </a:prstGeom>
          <a:noFill/>
        </p:spPr>
      </p:pic>
      <p:sp>
        <p:nvSpPr>
          <p:cNvPr id="17" name="Rectangle 16"/>
          <p:cNvSpPr/>
          <p:nvPr/>
        </p:nvSpPr>
        <p:spPr>
          <a:xfrm>
            <a:off x="0" y="6934200"/>
            <a:ext cx="9753600" cy="381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76200"/>
            <a:ext cx="9753600"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8"/>
          <p:cNvSpPr txBox="1"/>
          <p:nvPr/>
        </p:nvSpPr>
        <p:spPr>
          <a:xfrm>
            <a:off x="2667000" y="224879"/>
            <a:ext cx="4724400" cy="384721"/>
          </a:xfrm>
          <a:prstGeom prst="rect">
            <a:avLst/>
          </a:prstGeom>
          <a:ln>
            <a:noFill/>
          </a:ln>
        </p:spPr>
        <p:txBody>
          <a:bodyPr lIns="0" tIns="0" rIns="0" bIns="0" rtlCol="0" anchor="t">
            <a:spAutoFit/>
          </a:bodyPr>
          <a:lstStyle/>
          <a:p>
            <a:pPr algn="ctr">
              <a:lnSpc>
                <a:spcPts val="3000"/>
              </a:lnSpc>
            </a:pPr>
            <a:r>
              <a:rPr lang="en-US" sz="3200" dirty="0" smtClean="0">
                <a:solidFill>
                  <a:schemeClr val="bg1"/>
                </a:solidFill>
                <a:latin typeface="Montserrat Classic Bold"/>
              </a:rPr>
              <a:t>Global network</a:t>
            </a:r>
            <a:endParaRPr lang="en-US" sz="3200" dirty="0">
              <a:solidFill>
                <a:schemeClr val="bg1"/>
              </a:solidFill>
              <a:latin typeface="Montserrat Classic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uttakrits\Downloads\Company Report (1)\4.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sp>
        <p:nvSpPr>
          <p:cNvPr id="7" name="TextBox 6"/>
          <p:cNvSpPr txBox="1"/>
          <p:nvPr/>
        </p:nvSpPr>
        <p:spPr>
          <a:xfrm>
            <a:off x="76781" y="5745540"/>
            <a:ext cx="9615901" cy="1569660"/>
          </a:xfrm>
          <a:prstGeom prst="rect">
            <a:avLst/>
          </a:prstGeom>
          <a:noFill/>
        </p:spPr>
        <p:txBody>
          <a:bodyPr wrap="none" rtlCol="0">
            <a:spAutoFit/>
          </a:bodyPr>
          <a:lstStyle/>
          <a:p>
            <a:pPr algn="ctr"/>
            <a:r>
              <a:rPr lang="en-US" sz="1600" dirty="0" smtClean="0">
                <a:solidFill>
                  <a:schemeClr val="bg1"/>
                </a:solidFill>
              </a:rPr>
              <a:t>As a global leader in the Auto-ID industry, SATO engineers value-added barcode &amp; QR label printing, RFID &amp; other </a:t>
            </a:r>
          </a:p>
          <a:p>
            <a:pPr algn="ctr"/>
            <a:r>
              <a:rPr lang="en-US" sz="1600" dirty="0" smtClean="0">
                <a:solidFill>
                  <a:schemeClr val="bg1"/>
                </a:solidFill>
              </a:rPr>
              <a:t>auto-ID solutions that boost accuracy, sustainability, lab our and resource savings, provide reassurance and </a:t>
            </a:r>
          </a:p>
          <a:p>
            <a:pPr algn="ctr"/>
            <a:r>
              <a:rPr lang="en-US" sz="1600" dirty="0" smtClean="0">
                <a:solidFill>
                  <a:schemeClr val="bg1"/>
                </a:solidFill>
              </a:rPr>
              <a:t>      enable emotional connections. In Asia Pacific, we have more than 10 offices in the region and work </a:t>
            </a:r>
          </a:p>
          <a:p>
            <a:pPr algn="ctr"/>
            <a:r>
              <a:rPr lang="en-US" sz="1600" dirty="0" smtClean="0">
                <a:solidFill>
                  <a:schemeClr val="bg1"/>
                </a:solidFill>
              </a:rPr>
              <a:t>closely with business partners to bridge the last inch of the last mile challenges for customers in </a:t>
            </a:r>
          </a:p>
          <a:p>
            <a:pPr algn="ctr"/>
            <a:r>
              <a:rPr lang="en-US" sz="1600" dirty="0" smtClean="0">
                <a:solidFill>
                  <a:schemeClr val="bg1"/>
                </a:solidFill>
              </a:rPr>
              <a:t>Manufacturing, Logistics, Retail, Food &amp; Beverage and Healthcare through cutting edge Auto-ID solutions.</a:t>
            </a:r>
          </a:p>
          <a:p>
            <a:pPr algn="ctr"/>
            <a:endParaRPr lang="en-US" sz="1600" dirty="0">
              <a:solidFill>
                <a:schemeClr val="bg1"/>
              </a:solidFill>
            </a:endParaRPr>
          </a:p>
        </p:txBody>
      </p:sp>
      <p:sp>
        <p:nvSpPr>
          <p:cNvPr id="6" name="TextBox 17"/>
          <p:cNvSpPr txBox="1"/>
          <p:nvPr/>
        </p:nvSpPr>
        <p:spPr>
          <a:xfrm>
            <a:off x="2057400" y="0"/>
            <a:ext cx="5575724" cy="492827"/>
          </a:xfrm>
          <a:prstGeom prst="rect">
            <a:avLst/>
          </a:prstGeom>
        </p:spPr>
        <p:txBody>
          <a:bodyPr wrap="square" lIns="0" tIns="0" rIns="0" bIns="0" rtlCol="0" anchor="t">
            <a:spAutoFit/>
          </a:bodyPr>
          <a:lstStyle/>
          <a:p>
            <a:pPr algn="ctr">
              <a:lnSpc>
                <a:spcPts val="4440"/>
              </a:lnSpc>
            </a:pPr>
            <a:r>
              <a:rPr lang="en-US" sz="2400" spc="-37" dirty="0" smtClean="0">
                <a:solidFill>
                  <a:srgbClr val="053D57"/>
                </a:solidFill>
                <a:latin typeface="Montserrat Classic Bold"/>
              </a:rPr>
              <a:t>SATO in Asia Pacific</a:t>
            </a:r>
            <a:endParaRPr lang="en-US" sz="2400" spc="-37" dirty="0">
              <a:solidFill>
                <a:srgbClr val="053D57"/>
              </a:solidFill>
              <a:latin typeface="Montserrat Classic Bold"/>
            </a:endParaRPr>
          </a:p>
        </p:txBody>
      </p:sp>
      <p:pic>
        <p:nvPicPr>
          <p:cNvPr id="16385" name="Picture 1" descr="D:\SATO\22.STC Company Profile\SATO-Map.png"/>
          <p:cNvPicPr>
            <a:picLocks noChangeAspect="1" noChangeArrowheads="1"/>
          </p:cNvPicPr>
          <p:nvPr/>
        </p:nvPicPr>
        <p:blipFill>
          <a:blip r:embed="rId3" cstate="print"/>
          <a:srcRect/>
          <a:stretch>
            <a:fillRect/>
          </a:stretch>
        </p:blipFill>
        <p:spPr bwMode="auto">
          <a:xfrm>
            <a:off x="2" y="704851"/>
            <a:ext cx="6070600" cy="4552950"/>
          </a:xfrm>
          <a:prstGeom prst="rect">
            <a:avLst/>
          </a:prstGeom>
          <a:noFill/>
        </p:spPr>
      </p:pic>
      <p:sp>
        <p:nvSpPr>
          <p:cNvPr id="8" name="TextBox 7"/>
          <p:cNvSpPr txBox="1"/>
          <p:nvPr/>
        </p:nvSpPr>
        <p:spPr>
          <a:xfrm>
            <a:off x="4877109" y="921459"/>
            <a:ext cx="4483728" cy="3906775"/>
          </a:xfrm>
          <a:prstGeom prst="rect">
            <a:avLst/>
          </a:prstGeom>
          <a:noFill/>
        </p:spPr>
        <p:txBody>
          <a:bodyPr wrap="none" rtlCol="0" anchor="t">
            <a:spAutoFit/>
          </a:bodyPr>
          <a:lstStyle/>
          <a:p>
            <a:pPr algn="thaiDist">
              <a:lnSpc>
                <a:spcPts val="2500"/>
              </a:lnSpc>
              <a:buClr>
                <a:srgbClr val="0070C0"/>
              </a:buClr>
              <a:buSzPct val="200000"/>
              <a:buFont typeface="Wingdings" pitchFamily="2" charset="2"/>
              <a:buChar char="§"/>
            </a:pPr>
            <a:r>
              <a:rPr lang="en-US" sz="1400" b="1" dirty="0" smtClean="0"/>
              <a:t>  Thailand : SATO Auto-ID (Thailand) Co., Ltd. </a:t>
            </a:r>
          </a:p>
          <a:p>
            <a:pPr algn="thaiDist">
              <a:lnSpc>
                <a:spcPts val="2500"/>
              </a:lnSpc>
              <a:buClr>
                <a:srgbClr val="0070C0"/>
              </a:buClr>
              <a:buSzPct val="200000"/>
              <a:buFont typeface="Wingdings" pitchFamily="2" charset="2"/>
              <a:buChar char="§"/>
            </a:pPr>
            <a:r>
              <a:rPr lang="en-US" sz="1400" b="1" dirty="0" smtClean="0"/>
              <a:t>  Singapore : SATO Asia Pacific </a:t>
            </a:r>
            <a:r>
              <a:rPr lang="en-US" sz="1400" b="1" dirty="0" err="1" smtClean="0"/>
              <a:t>Pte.</a:t>
            </a:r>
            <a:r>
              <a:rPr lang="en-US" sz="1400" b="1" dirty="0" smtClean="0"/>
              <a:t> Ltd</a:t>
            </a:r>
          </a:p>
          <a:p>
            <a:pPr algn="thaiDist">
              <a:lnSpc>
                <a:spcPts val="2500"/>
              </a:lnSpc>
              <a:buClr>
                <a:srgbClr val="0070C0"/>
              </a:buClr>
              <a:buSzPct val="200000"/>
              <a:buFont typeface="Wingdings" pitchFamily="2" charset="2"/>
              <a:buChar char="§"/>
            </a:pPr>
            <a:r>
              <a:rPr lang="en-US" sz="1400" b="1" dirty="0" smtClean="0"/>
              <a:t>  China : SATO Shanghai Co., Ltd.</a:t>
            </a:r>
          </a:p>
          <a:p>
            <a:pPr algn="thaiDist">
              <a:lnSpc>
                <a:spcPts val="2500"/>
              </a:lnSpc>
              <a:buClr>
                <a:srgbClr val="0070C0"/>
              </a:buClr>
              <a:buSzPct val="200000"/>
              <a:buFont typeface="Wingdings" pitchFamily="2" charset="2"/>
              <a:buChar char="§"/>
            </a:pPr>
            <a:r>
              <a:rPr lang="en-US" sz="1400" b="1" dirty="0" smtClean="0"/>
              <a:t>  India : </a:t>
            </a:r>
            <a:r>
              <a:rPr lang="it-IT" sz="1400" b="1" dirty="0" smtClean="0"/>
              <a:t>SATO Argox India Pvt. Ltd.</a:t>
            </a:r>
          </a:p>
          <a:p>
            <a:pPr algn="thaiDist">
              <a:lnSpc>
                <a:spcPts val="2500"/>
              </a:lnSpc>
              <a:buClr>
                <a:srgbClr val="0070C0"/>
              </a:buClr>
              <a:buSzPct val="200000"/>
              <a:buFont typeface="Wingdings" pitchFamily="2" charset="2"/>
              <a:buChar char="§"/>
            </a:pPr>
            <a:r>
              <a:rPr lang="it-IT" sz="1400" b="1" dirty="0" smtClean="0"/>
              <a:t>  </a:t>
            </a:r>
            <a:r>
              <a:rPr lang="en-US" sz="1400" b="1" dirty="0" smtClean="0"/>
              <a:t>Indonesia : PT. SATO Label Solutions</a:t>
            </a:r>
          </a:p>
          <a:p>
            <a:pPr algn="thaiDist">
              <a:lnSpc>
                <a:spcPts val="2500"/>
              </a:lnSpc>
              <a:buClr>
                <a:srgbClr val="0070C0"/>
              </a:buClr>
              <a:buSzPct val="200000"/>
              <a:buFont typeface="Wingdings" pitchFamily="2" charset="2"/>
              <a:buChar char="§"/>
            </a:pPr>
            <a:r>
              <a:rPr lang="en-US" sz="1400" b="1" dirty="0" smtClean="0"/>
              <a:t>  Japan : SATO Holdings Corporation</a:t>
            </a:r>
          </a:p>
          <a:p>
            <a:pPr algn="thaiDist">
              <a:lnSpc>
                <a:spcPts val="2500"/>
              </a:lnSpc>
              <a:buClr>
                <a:srgbClr val="0070C0"/>
              </a:buClr>
              <a:buSzPct val="200000"/>
              <a:buFont typeface="Wingdings" pitchFamily="2" charset="2"/>
              <a:buChar char="§"/>
            </a:pPr>
            <a:r>
              <a:rPr lang="en-US" sz="1400" b="1" dirty="0" smtClean="0"/>
              <a:t>  Korea : SATO Asia Pacific </a:t>
            </a:r>
            <a:r>
              <a:rPr lang="en-US" sz="1400" b="1" dirty="0" err="1" smtClean="0"/>
              <a:t>Pte.</a:t>
            </a:r>
            <a:r>
              <a:rPr lang="en-US" sz="1400" b="1" dirty="0" smtClean="0"/>
              <a:t> Ltd. </a:t>
            </a:r>
          </a:p>
          <a:p>
            <a:pPr algn="thaiDist">
              <a:lnSpc>
                <a:spcPts val="2500"/>
              </a:lnSpc>
              <a:buClr>
                <a:srgbClr val="0070C0"/>
              </a:buClr>
              <a:buSzPct val="200000"/>
            </a:pPr>
            <a:r>
              <a:rPr lang="en-US" sz="1400" b="1" dirty="0" smtClean="0"/>
              <a:t>                    – Korea Representative Office</a:t>
            </a:r>
          </a:p>
          <a:p>
            <a:pPr algn="thaiDist">
              <a:lnSpc>
                <a:spcPts val="2500"/>
              </a:lnSpc>
              <a:buClr>
                <a:srgbClr val="0070C0"/>
              </a:buClr>
              <a:buSzPct val="200000"/>
              <a:buFont typeface="Wingdings" pitchFamily="2" charset="2"/>
              <a:buChar char="§"/>
            </a:pPr>
            <a:r>
              <a:rPr lang="en-US" sz="1400" b="1" dirty="0" smtClean="0"/>
              <a:t>  Malaysia : </a:t>
            </a:r>
            <a:r>
              <a:rPr lang="it-IT" sz="1400" b="1" dirty="0" smtClean="0"/>
              <a:t>SATO Auto-ID Malaysia Sdn. Bhd.</a:t>
            </a:r>
          </a:p>
          <a:p>
            <a:pPr algn="thaiDist">
              <a:lnSpc>
                <a:spcPts val="2500"/>
              </a:lnSpc>
              <a:buClr>
                <a:srgbClr val="0070C0"/>
              </a:buClr>
              <a:buSzPct val="200000"/>
              <a:buFont typeface="Wingdings" pitchFamily="2" charset="2"/>
              <a:buChar char="§"/>
            </a:pPr>
            <a:r>
              <a:rPr lang="it-IT" sz="1400" b="1" dirty="0" smtClean="0"/>
              <a:t>  </a:t>
            </a:r>
            <a:r>
              <a:rPr lang="en-US" sz="1400" b="1" dirty="0" smtClean="0"/>
              <a:t>The Philippines : SATO Philippines AIDC Solutions Inc. </a:t>
            </a:r>
            <a:endParaRPr lang="th-TH" sz="1400" b="1" dirty="0" smtClean="0"/>
          </a:p>
          <a:p>
            <a:pPr algn="thaiDist">
              <a:lnSpc>
                <a:spcPts val="2500"/>
              </a:lnSpc>
              <a:buClr>
                <a:srgbClr val="0070C0"/>
              </a:buClr>
              <a:buSzPct val="200000"/>
              <a:buFont typeface="Wingdings" pitchFamily="2" charset="2"/>
              <a:buChar char="§"/>
            </a:pPr>
            <a:r>
              <a:rPr lang="th-TH" sz="1400" b="1" dirty="0" smtClean="0"/>
              <a:t> </a:t>
            </a:r>
            <a:r>
              <a:rPr lang="en-US" sz="1400" b="1" dirty="0" smtClean="0"/>
              <a:t> Taiwan : SATO Taiwan Co., Ltd.</a:t>
            </a:r>
          </a:p>
          <a:p>
            <a:pPr algn="thaiDist">
              <a:lnSpc>
                <a:spcPts val="2500"/>
              </a:lnSpc>
              <a:buClr>
                <a:srgbClr val="0070C0"/>
              </a:buClr>
              <a:buSzPct val="200000"/>
              <a:buFont typeface="Wingdings" pitchFamily="2" charset="2"/>
              <a:buChar char="§"/>
            </a:pPr>
            <a:r>
              <a:rPr lang="en-US" sz="1400" b="1" dirty="0" smtClean="0"/>
              <a:t>  Vietnam : SATO Vietnam Solutions Co., Ltd.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uttakrits\Downloads\download-free-ppt-blue-wavy-ppt-backgrounds-template-for-presentation-ppt-backgrounds-7.jpg"/>
          <p:cNvPicPr>
            <a:picLocks noChangeAspect="1" noChangeArrowheads="1"/>
          </p:cNvPicPr>
          <p:nvPr/>
        </p:nvPicPr>
        <p:blipFill>
          <a:blip r:embed="rId2" cstate="print"/>
          <a:srcRect/>
          <a:stretch>
            <a:fillRect/>
          </a:stretch>
        </p:blipFill>
        <p:spPr bwMode="auto">
          <a:xfrm rot="10800000">
            <a:off x="0" y="0"/>
            <a:ext cx="9753600" cy="7315200"/>
          </a:xfrm>
          <a:prstGeom prst="rect">
            <a:avLst/>
          </a:prstGeom>
          <a:noFill/>
        </p:spPr>
      </p:pic>
      <p:grpSp>
        <p:nvGrpSpPr>
          <p:cNvPr id="8" name="Group 7"/>
          <p:cNvGrpSpPr/>
          <p:nvPr/>
        </p:nvGrpSpPr>
        <p:grpSpPr>
          <a:xfrm>
            <a:off x="2486025" y="457200"/>
            <a:ext cx="4857750" cy="1396916"/>
            <a:chOff x="2438400" y="609600"/>
            <a:chExt cx="4857750" cy="1396916"/>
          </a:xfrm>
        </p:grpSpPr>
        <p:pic>
          <p:nvPicPr>
            <p:cNvPr id="1027" name="Picture 3" descr="C:\Users\Nuttakrits\Downloads\img_index_01.png"/>
            <p:cNvPicPr>
              <a:picLocks noChangeAspect="1" noChangeArrowheads="1"/>
            </p:cNvPicPr>
            <p:nvPr/>
          </p:nvPicPr>
          <p:blipFill>
            <a:blip r:embed="rId3" cstate="print"/>
            <a:srcRect/>
            <a:stretch>
              <a:fillRect/>
            </a:stretch>
          </p:blipFill>
          <p:spPr bwMode="auto">
            <a:xfrm>
              <a:off x="2438400" y="609600"/>
              <a:ext cx="4857750" cy="1238250"/>
            </a:xfrm>
            <a:prstGeom prst="rect">
              <a:avLst/>
            </a:prstGeom>
            <a:noFill/>
          </p:spPr>
        </p:pic>
        <p:sp>
          <p:nvSpPr>
            <p:cNvPr id="7" name="TextBox 6"/>
            <p:cNvSpPr txBox="1"/>
            <p:nvPr/>
          </p:nvSpPr>
          <p:spPr>
            <a:xfrm>
              <a:off x="3837186" y="1752600"/>
              <a:ext cx="2060179" cy="253916"/>
            </a:xfrm>
            <a:prstGeom prst="rect">
              <a:avLst/>
            </a:prstGeom>
            <a:noFill/>
          </p:spPr>
          <p:txBody>
            <a:bodyPr wrap="none" rtlCol="0">
              <a:spAutoFit/>
            </a:bodyPr>
            <a:lstStyle/>
            <a:p>
              <a:r>
                <a:rPr lang="en-US" sz="1050" dirty="0" err="1" smtClean="0"/>
                <a:t>Akunaki</a:t>
              </a:r>
              <a:r>
                <a:rPr lang="en-US" sz="1050" dirty="0" smtClean="0"/>
                <a:t> </a:t>
              </a:r>
              <a:r>
                <a:rPr lang="en-US" sz="1050" dirty="0" err="1" smtClean="0"/>
                <a:t>sozo</a:t>
              </a:r>
              <a:r>
                <a:rPr lang="en-US" sz="1050" dirty="0" smtClean="0"/>
                <a:t> (ceaseless creativity)</a:t>
              </a:r>
              <a:endParaRPr lang="en-US" sz="1050" dirty="0"/>
            </a:p>
          </p:txBody>
        </p:sp>
      </p:grpSp>
      <p:sp>
        <p:nvSpPr>
          <p:cNvPr id="9" name="TextBox 8"/>
          <p:cNvSpPr txBox="1"/>
          <p:nvPr/>
        </p:nvSpPr>
        <p:spPr>
          <a:xfrm>
            <a:off x="381000" y="2057400"/>
            <a:ext cx="9067800" cy="923330"/>
          </a:xfrm>
          <a:prstGeom prst="rect">
            <a:avLst/>
          </a:prstGeom>
          <a:noFill/>
        </p:spPr>
        <p:txBody>
          <a:bodyPr wrap="square" rtlCol="0">
            <a:spAutoFit/>
          </a:bodyPr>
          <a:lstStyle/>
          <a:p>
            <a:r>
              <a:rPr lang="en-US" dirty="0" smtClean="0"/>
              <a:t>Our corporate motto, Ceaseless Creativity, was conceived by our founder in 1969 in the belief that individuals and corporations equally bear the mission to serve society through self-improvement.</a:t>
            </a:r>
            <a:endParaRPr lang="en-US" dirty="0"/>
          </a:p>
        </p:txBody>
      </p:sp>
      <p:grpSp>
        <p:nvGrpSpPr>
          <p:cNvPr id="11" name="Group 10"/>
          <p:cNvGrpSpPr/>
          <p:nvPr/>
        </p:nvGrpSpPr>
        <p:grpSpPr>
          <a:xfrm>
            <a:off x="457200" y="300335"/>
            <a:ext cx="1215509" cy="461665"/>
            <a:chOff x="457200" y="300335"/>
            <a:chExt cx="1215509" cy="461665"/>
          </a:xfrm>
        </p:grpSpPr>
        <p:sp>
          <p:nvSpPr>
            <p:cNvPr id="6" name="TextBox 5"/>
            <p:cNvSpPr txBox="1"/>
            <p:nvPr/>
          </p:nvSpPr>
          <p:spPr>
            <a:xfrm>
              <a:off x="533400" y="300335"/>
              <a:ext cx="1139309" cy="461665"/>
            </a:xfrm>
            <a:prstGeom prst="rect">
              <a:avLst/>
            </a:prstGeom>
            <a:noFill/>
          </p:spPr>
          <p:txBody>
            <a:bodyPr wrap="square" rtlCol="0">
              <a:spAutoFit/>
            </a:bodyPr>
            <a:lstStyle/>
            <a:p>
              <a:r>
                <a:rPr lang="en-US" sz="2400" b="1" dirty="0" smtClean="0"/>
                <a:t>Motto</a:t>
              </a:r>
            </a:p>
          </p:txBody>
        </p:sp>
        <p:sp>
          <p:nvSpPr>
            <p:cNvPr id="10" name="Rectangle 9"/>
            <p:cNvSpPr/>
            <p:nvPr/>
          </p:nvSpPr>
          <p:spPr>
            <a:xfrm>
              <a:off x="457200" y="340667"/>
              <a:ext cx="76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457200" y="3352800"/>
            <a:ext cx="1371600" cy="2290465"/>
            <a:chOff x="457200" y="300335"/>
            <a:chExt cx="1371600" cy="2290465"/>
          </a:xfrm>
        </p:grpSpPr>
        <p:sp>
          <p:nvSpPr>
            <p:cNvPr id="13" name="TextBox 12"/>
            <p:cNvSpPr txBox="1"/>
            <p:nvPr/>
          </p:nvSpPr>
          <p:spPr>
            <a:xfrm>
              <a:off x="533400" y="300335"/>
              <a:ext cx="1295400" cy="461665"/>
            </a:xfrm>
            <a:prstGeom prst="rect">
              <a:avLst/>
            </a:prstGeom>
            <a:noFill/>
          </p:spPr>
          <p:txBody>
            <a:bodyPr wrap="square" rtlCol="0">
              <a:spAutoFit/>
            </a:bodyPr>
            <a:lstStyle/>
            <a:p>
              <a:r>
                <a:rPr lang="en-US" sz="2400" b="1" dirty="0" smtClean="0"/>
                <a:t>Mission</a:t>
              </a:r>
            </a:p>
          </p:txBody>
        </p:sp>
        <p:sp>
          <p:nvSpPr>
            <p:cNvPr id="14" name="Rectangle 13"/>
            <p:cNvSpPr/>
            <p:nvPr/>
          </p:nvSpPr>
          <p:spPr>
            <a:xfrm>
              <a:off x="457200" y="340667"/>
              <a:ext cx="76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533400" y="2129135"/>
              <a:ext cx="1295400" cy="461665"/>
            </a:xfrm>
            <a:prstGeom prst="rect">
              <a:avLst/>
            </a:prstGeom>
            <a:noFill/>
          </p:spPr>
          <p:txBody>
            <a:bodyPr wrap="square" rtlCol="0">
              <a:spAutoFit/>
            </a:bodyPr>
            <a:lstStyle/>
            <a:p>
              <a:r>
                <a:rPr lang="en-US" sz="2400" b="1" dirty="0" smtClean="0"/>
                <a:t>Vision</a:t>
              </a:r>
            </a:p>
          </p:txBody>
        </p:sp>
        <p:sp>
          <p:nvSpPr>
            <p:cNvPr id="22" name="Rectangle 21"/>
            <p:cNvSpPr/>
            <p:nvPr/>
          </p:nvSpPr>
          <p:spPr>
            <a:xfrm>
              <a:off x="457200" y="2169467"/>
              <a:ext cx="76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p:cNvSpPr txBox="1"/>
          <p:nvPr/>
        </p:nvSpPr>
        <p:spPr>
          <a:xfrm>
            <a:off x="609600" y="3810000"/>
            <a:ext cx="8534400" cy="1200329"/>
          </a:xfrm>
          <a:prstGeom prst="rect">
            <a:avLst/>
          </a:prstGeom>
          <a:noFill/>
        </p:spPr>
        <p:txBody>
          <a:bodyPr wrap="square" rtlCol="0">
            <a:spAutoFit/>
          </a:bodyPr>
          <a:lstStyle/>
          <a:p>
            <a:r>
              <a:rPr lang="en-US" b="1" dirty="0" smtClean="0"/>
              <a:t>Why we exist</a:t>
            </a:r>
          </a:p>
          <a:p>
            <a:r>
              <a:rPr lang="en-US" dirty="0" smtClean="0"/>
              <a:t>Our mission is to create new value for our customers through products and services of superior quality, and to contribute towards a better and more sustainable world.</a:t>
            </a:r>
          </a:p>
          <a:p>
            <a:endParaRPr lang="en-US" dirty="0"/>
          </a:p>
        </p:txBody>
      </p:sp>
      <p:sp>
        <p:nvSpPr>
          <p:cNvPr id="25" name="TextBox 24"/>
          <p:cNvSpPr txBox="1"/>
          <p:nvPr/>
        </p:nvSpPr>
        <p:spPr>
          <a:xfrm>
            <a:off x="609600" y="5715000"/>
            <a:ext cx="8534400" cy="923330"/>
          </a:xfrm>
          <a:prstGeom prst="rect">
            <a:avLst/>
          </a:prstGeom>
          <a:noFill/>
        </p:spPr>
        <p:txBody>
          <a:bodyPr wrap="square" rtlCol="0">
            <a:spAutoFit/>
          </a:bodyPr>
          <a:lstStyle/>
          <a:p>
            <a:r>
              <a:rPr lang="en-US" b="1" dirty="0" smtClean="0"/>
              <a:t>Where we are heading</a:t>
            </a:r>
          </a:p>
          <a:p>
            <a:r>
              <a:rPr lang="en-US" dirty="0" smtClean="0"/>
              <a:t>To be the customer’s most trusted partner for mutual growth, and always essential in an ever-changing world.</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uttakrits\Downloads\Company Report (1)\5.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sp>
        <p:nvSpPr>
          <p:cNvPr id="5" name="TextBox 7"/>
          <p:cNvSpPr txBox="1"/>
          <p:nvPr/>
        </p:nvSpPr>
        <p:spPr>
          <a:xfrm>
            <a:off x="6035976" y="1143000"/>
            <a:ext cx="3491868" cy="6322244"/>
          </a:xfrm>
          <a:prstGeom prst="rect">
            <a:avLst/>
          </a:prstGeom>
        </p:spPr>
        <p:txBody>
          <a:bodyPr lIns="0" tIns="0" rIns="0" bIns="0" numCol="1" rtlCol="0" anchor="t">
            <a:spAutoFit/>
          </a:bodyPr>
          <a:lstStyle/>
          <a:p>
            <a:pPr algn="ctr">
              <a:lnSpc>
                <a:spcPts val="1650"/>
              </a:lnSpc>
            </a:pPr>
            <a:r>
              <a:rPr lang="en-US" sz="1600" spc="11" dirty="0">
                <a:solidFill>
                  <a:srgbClr val="FFFFFF"/>
                </a:solidFill>
                <a:latin typeface="Montserrat Light Bold"/>
              </a:rPr>
              <a:t>SATO</a:t>
            </a:r>
            <a:r>
              <a:rPr lang="en-US" sz="1100" spc="11" dirty="0">
                <a:solidFill>
                  <a:srgbClr val="FFFFFF"/>
                </a:solidFill>
                <a:latin typeface="Montserrat Light"/>
              </a:rPr>
              <a:t> is a pioneer and leading global provider of integrated Automatic Identification and Data Collection solutions that leverage barcode and RFID technologies. SATO manufactures innovative, reliable Auto Identification systems and offers complete solutions to businesses by integrating hardware, software, media supplies and maintenance services. Customers rely on SATO for accuracy, labor and resource savings helping to preserve the environment. Founded in 1940, SATO is publicly listed on the first section of Tokyo Stock Exchange in Japan. It has sales and support offices in over 20 countries and is represented globally through a world-class network of partners</a:t>
            </a:r>
            <a:r>
              <a:rPr lang="en-US" sz="1100" spc="11" dirty="0" smtClean="0">
                <a:solidFill>
                  <a:srgbClr val="FFFFFF"/>
                </a:solidFill>
                <a:latin typeface="Montserrat Light"/>
              </a:rPr>
              <a:t>.</a:t>
            </a:r>
            <a:endParaRPr dirty="0"/>
          </a:p>
          <a:p>
            <a:pPr algn="ctr">
              <a:lnSpc>
                <a:spcPts val="1650"/>
              </a:lnSpc>
              <a:spcBef>
                <a:spcPct val="0"/>
              </a:spcBef>
            </a:pPr>
            <a:r>
              <a:rPr lang="en-US" sz="1100" spc="11" dirty="0">
                <a:solidFill>
                  <a:srgbClr val="FFFFFF"/>
                </a:solidFill>
                <a:latin typeface="Montserrat Light"/>
              </a:rPr>
              <a:t>SATO Auto-ID (Thailand) Co., Ltd is full range support of Auto Identification as well we provide a wide range of products designed to suit different customers' needs, from simple bar code printing and scanning system to complex customized data collection and printing systems, including consumables such as seals, labels and carbon ribbon. We hope that we could assist supporting your business. In the meantime, you may also visit our website at </a:t>
            </a:r>
            <a:r>
              <a:rPr lang="en-US" sz="1100" spc="11" dirty="0" smtClean="0">
                <a:solidFill>
                  <a:srgbClr val="FFFFFF"/>
                </a:solidFill>
                <a:latin typeface="Montserrat Light"/>
              </a:rPr>
              <a:t>https://satoasiapacific.com/thailand </a:t>
            </a:r>
            <a:r>
              <a:rPr lang="en-US" sz="1100" spc="11" dirty="0">
                <a:solidFill>
                  <a:srgbClr val="FFFFFF"/>
                </a:solidFill>
                <a:latin typeface="Montserrat Light"/>
              </a:rPr>
              <a:t>or contact our sales representative for further assistance accordingly.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C:\Users\Nuttakrits\Desktop\สำเนาของ Company Report\6.jpg"/>
          <p:cNvPicPr>
            <a:picLocks noChangeAspect="1" noChangeArrowheads="1"/>
          </p:cNvPicPr>
          <p:nvPr/>
        </p:nvPicPr>
        <p:blipFill>
          <a:blip r:embed="rId3" cstate="print"/>
          <a:srcRect/>
          <a:stretch>
            <a:fillRect/>
          </a:stretch>
        </p:blipFill>
        <p:spPr bwMode="auto">
          <a:xfrm>
            <a:off x="0" y="0"/>
            <a:ext cx="9753600" cy="7315200"/>
          </a:xfrm>
          <a:prstGeom prst="rect">
            <a:avLst/>
          </a:prstGeom>
          <a:noFill/>
        </p:spPr>
      </p:pic>
      <p:sp>
        <p:nvSpPr>
          <p:cNvPr id="10" name="正方形/長方形 5"/>
          <p:cNvSpPr/>
          <p:nvPr/>
        </p:nvSpPr>
        <p:spPr>
          <a:xfrm>
            <a:off x="457776" y="2667000"/>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28" name="正方形/長方形 35"/>
          <p:cNvSpPr/>
          <p:nvPr/>
        </p:nvSpPr>
        <p:spPr>
          <a:xfrm>
            <a:off x="5124980" y="5564263"/>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29" name="正方形/長方形 37"/>
          <p:cNvSpPr/>
          <p:nvPr/>
        </p:nvSpPr>
        <p:spPr>
          <a:xfrm>
            <a:off x="459472" y="5564263"/>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31" name="正方形/長方形 43"/>
          <p:cNvSpPr/>
          <p:nvPr/>
        </p:nvSpPr>
        <p:spPr>
          <a:xfrm>
            <a:off x="5124980" y="2667000"/>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32" name="正方形/長方形 45"/>
          <p:cNvSpPr/>
          <p:nvPr/>
        </p:nvSpPr>
        <p:spPr>
          <a:xfrm>
            <a:off x="5124980" y="4108704"/>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33" name="正方形/長方形 5"/>
          <p:cNvSpPr/>
          <p:nvPr/>
        </p:nvSpPr>
        <p:spPr>
          <a:xfrm>
            <a:off x="459472" y="4108704"/>
            <a:ext cx="4322431" cy="1322598"/>
          </a:xfrm>
          <a:prstGeom prst="rect">
            <a:avLst/>
          </a:prstGeom>
          <a:solidFill>
            <a:schemeClr val="bg1"/>
          </a:solidFill>
          <a:ln w="6350">
            <a:solidFill>
              <a:schemeClr val="accent3"/>
            </a:solidFill>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kumimoji="1" lang="ja-JP" altLang="en-US">
              <a:latin typeface="Calibri" panose="020F0502020204030204" pitchFamily="34" charset="0"/>
            </a:endParaRPr>
          </a:p>
        </p:txBody>
      </p:sp>
      <p:sp>
        <p:nvSpPr>
          <p:cNvPr id="6" name="TextBox 12"/>
          <p:cNvSpPr txBox="1"/>
          <p:nvPr/>
        </p:nvSpPr>
        <p:spPr>
          <a:xfrm>
            <a:off x="1524000" y="533400"/>
            <a:ext cx="6718678" cy="384464"/>
          </a:xfrm>
          <a:prstGeom prst="rect">
            <a:avLst/>
          </a:prstGeom>
        </p:spPr>
        <p:txBody>
          <a:bodyPr wrap="square" lIns="0" tIns="0" rIns="0" bIns="0" rtlCol="0" anchor="t">
            <a:spAutoFit/>
          </a:bodyPr>
          <a:lstStyle/>
          <a:p>
            <a:pPr algn="ctr">
              <a:lnSpc>
                <a:spcPts val="2800"/>
              </a:lnSpc>
            </a:pPr>
            <a:r>
              <a:rPr lang="en-US" altLang="ja-JP" sz="3600" b="1" dirty="0" smtClean="0">
                <a:solidFill>
                  <a:schemeClr val="bg1"/>
                </a:solidFill>
                <a:effectLst>
                  <a:outerShdw blurRad="38100" dist="38100" dir="2700000" algn="tl">
                    <a:srgbClr val="000000">
                      <a:alpha val="43137"/>
                    </a:srgbClr>
                  </a:outerShdw>
                </a:effectLst>
                <a:latin typeface="Calibri" panose="020F0502020204030204" pitchFamily="34" charset="0"/>
              </a:rPr>
              <a:t>AUTO-ID TECHNOLOGY</a:t>
            </a:r>
            <a:endParaRPr lang="en-US" sz="3600" b="1" spc="140" dirty="0">
              <a:solidFill>
                <a:schemeClr val="bg1"/>
              </a:solidFill>
              <a:effectLst>
                <a:outerShdw blurRad="38100" dist="38100" dir="2700000" algn="tl">
                  <a:srgbClr val="000000">
                    <a:alpha val="43137"/>
                  </a:srgbClr>
                </a:outerShdw>
              </a:effectLst>
              <a:latin typeface="Montserrat Classic"/>
            </a:endParaRPr>
          </a:p>
        </p:txBody>
      </p:sp>
      <p:sp>
        <p:nvSpPr>
          <p:cNvPr id="12" name="テキスト ボックス 7"/>
          <p:cNvSpPr txBox="1"/>
          <p:nvPr/>
        </p:nvSpPr>
        <p:spPr>
          <a:xfrm>
            <a:off x="546784" y="2742651"/>
            <a:ext cx="1115590" cy="361619"/>
          </a:xfrm>
          <a:prstGeom prst="rect">
            <a:avLst/>
          </a:prstGeom>
          <a:noFill/>
        </p:spPr>
        <p:txBody>
          <a:bodyPr wrap="none" lIns="68562" tIns="34281" rIns="68562" bIns="34281" rtlCol="0" anchor="ctr">
            <a:spAutoFit/>
          </a:bodyPr>
          <a:lstStyle/>
          <a:p>
            <a:pPr>
              <a:lnSpc>
                <a:spcPct val="125000"/>
              </a:lnSpc>
            </a:pPr>
            <a:r>
              <a:rPr lang="en-US" altLang="ja-JP" sz="1600" b="1" dirty="0" smtClean="0">
                <a:solidFill>
                  <a:schemeClr val="accent5">
                    <a:lumMod val="75000"/>
                  </a:schemeClr>
                </a:solidFill>
                <a:latin typeface="Calibri" panose="020F0502020204030204" pitchFamily="34" charset="0"/>
              </a:rPr>
              <a:t>1D</a:t>
            </a:r>
            <a:r>
              <a:rPr lang="th-TH" altLang="ja-JP" sz="1600" b="1" dirty="0" smtClean="0">
                <a:solidFill>
                  <a:schemeClr val="accent5">
                    <a:lumMod val="75000"/>
                  </a:schemeClr>
                </a:solidFill>
                <a:latin typeface="Calibri" panose="020F0502020204030204" pitchFamily="34" charset="0"/>
              </a:rPr>
              <a:t> </a:t>
            </a:r>
            <a:r>
              <a:rPr lang="en-US" altLang="ja-JP" sz="1600" b="1" dirty="0" smtClean="0">
                <a:solidFill>
                  <a:schemeClr val="accent5">
                    <a:lumMod val="75000"/>
                  </a:schemeClr>
                </a:solidFill>
                <a:latin typeface="Calibri" panose="020F0502020204030204" pitchFamily="34" charset="0"/>
              </a:rPr>
              <a:t>Barcode</a:t>
            </a:r>
            <a:endParaRPr lang="ja-JP" altLang="en-US" sz="1600" b="1">
              <a:solidFill>
                <a:schemeClr val="accent5">
                  <a:lumMod val="75000"/>
                </a:schemeClr>
              </a:solidFill>
              <a:latin typeface="Calibri" panose="020F0502020204030204" pitchFamily="34" charset="0"/>
            </a:endParaRPr>
          </a:p>
        </p:txBody>
      </p:sp>
      <p:sp>
        <p:nvSpPr>
          <p:cNvPr id="14" name="テキスト ボックス 11"/>
          <p:cNvSpPr txBox="1"/>
          <p:nvPr/>
        </p:nvSpPr>
        <p:spPr>
          <a:xfrm>
            <a:off x="548477" y="5638800"/>
            <a:ext cx="532802" cy="354181"/>
          </a:xfrm>
          <a:prstGeom prst="rect">
            <a:avLst/>
          </a:prstGeom>
          <a:noFill/>
        </p:spPr>
        <p:txBody>
          <a:bodyPr wrap="none" lIns="68562" tIns="34281" rIns="68562" bIns="34281" rtlCol="0" anchor="ctr">
            <a:spAutoFit/>
          </a:bodyPr>
          <a:lstStyle/>
          <a:p>
            <a:pPr>
              <a:lnSpc>
                <a:spcPct val="125000"/>
              </a:lnSpc>
            </a:pPr>
            <a:r>
              <a:rPr lang="en-US" altLang="ja-JP" sz="1600" b="1" dirty="0" smtClean="0">
                <a:solidFill>
                  <a:schemeClr val="accent5">
                    <a:lumMod val="75000"/>
                  </a:schemeClr>
                </a:solidFill>
                <a:latin typeface="Calibri" panose="020F0502020204030204" pitchFamily="34" charset="0"/>
              </a:rPr>
              <a:t>RFID</a:t>
            </a:r>
            <a:endParaRPr lang="ja-JP" altLang="en-US" sz="1600" b="1">
              <a:solidFill>
                <a:schemeClr val="accent5">
                  <a:lumMod val="75000"/>
                </a:schemeClr>
              </a:solidFill>
              <a:latin typeface="Calibri" panose="020F0502020204030204" pitchFamily="34" charset="0"/>
            </a:endParaRPr>
          </a:p>
        </p:txBody>
      </p:sp>
      <p:sp>
        <p:nvSpPr>
          <p:cNvPr id="17" name="テキスト ボックス 15"/>
          <p:cNvSpPr txBox="1"/>
          <p:nvPr/>
        </p:nvSpPr>
        <p:spPr>
          <a:xfrm>
            <a:off x="5224169" y="5711490"/>
            <a:ext cx="1591168" cy="354181"/>
          </a:xfrm>
          <a:prstGeom prst="rect">
            <a:avLst/>
          </a:prstGeom>
          <a:noFill/>
        </p:spPr>
        <p:txBody>
          <a:bodyPr wrap="none" lIns="68562" tIns="34281" rIns="68562" bIns="34281" rtlCol="0" anchor="ctr">
            <a:spAutoFit/>
          </a:bodyPr>
          <a:lstStyle/>
          <a:p>
            <a:pPr>
              <a:lnSpc>
                <a:spcPct val="125000"/>
              </a:lnSpc>
            </a:pPr>
            <a:r>
              <a:rPr lang="en-US" altLang="ja-JP" sz="1600" b="1" dirty="0" smtClean="0">
                <a:solidFill>
                  <a:schemeClr val="accent5">
                    <a:lumMod val="75000"/>
                  </a:schemeClr>
                </a:solidFill>
                <a:latin typeface="Calibri" panose="020F0502020204030204" pitchFamily="34" charset="0"/>
              </a:rPr>
              <a:t>Location tracking</a:t>
            </a:r>
            <a:endParaRPr lang="ja-JP" altLang="en-US" sz="1600" b="1">
              <a:solidFill>
                <a:schemeClr val="accent5">
                  <a:lumMod val="75000"/>
                </a:schemeClr>
              </a:solidFill>
              <a:latin typeface="Calibri" panose="020F0502020204030204" pitchFamily="34" charset="0"/>
            </a:endParaRPr>
          </a:p>
        </p:txBody>
      </p:sp>
      <p:sp>
        <p:nvSpPr>
          <p:cNvPr id="20" name="テキスト ボックス 19"/>
          <p:cNvSpPr txBox="1"/>
          <p:nvPr/>
        </p:nvSpPr>
        <p:spPr>
          <a:xfrm>
            <a:off x="5205627" y="2746370"/>
            <a:ext cx="1675038" cy="354181"/>
          </a:xfrm>
          <a:prstGeom prst="rect">
            <a:avLst/>
          </a:prstGeom>
          <a:noFill/>
        </p:spPr>
        <p:txBody>
          <a:bodyPr wrap="none" lIns="68562" tIns="34281" rIns="68562" bIns="34281" rtlCol="0" anchor="ctr">
            <a:spAutoFit/>
          </a:bodyPr>
          <a:lstStyle/>
          <a:p>
            <a:pPr>
              <a:lnSpc>
                <a:spcPct val="125000"/>
              </a:lnSpc>
            </a:pPr>
            <a:r>
              <a:rPr lang="en-US" altLang="ja-JP" sz="1600" b="1" dirty="0" smtClean="0">
                <a:solidFill>
                  <a:schemeClr val="accent5">
                    <a:lumMod val="75000"/>
                  </a:schemeClr>
                </a:solidFill>
                <a:latin typeface="Calibri" panose="020F0502020204030204" pitchFamily="34" charset="0"/>
              </a:rPr>
              <a:t>Image recognition</a:t>
            </a:r>
            <a:endParaRPr lang="ja-JP" altLang="en-US" sz="1600" b="1">
              <a:solidFill>
                <a:schemeClr val="accent5">
                  <a:lumMod val="75000"/>
                </a:schemeClr>
              </a:solidFill>
              <a:latin typeface="Calibri" panose="020F0502020204030204" pitchFamily="34" charset="0"/>
            </a:endParaRPr>
          </a:p>
        </p:txBody>
      </p:sp>
      <p:sp>
        <p:nvSpPr>
          <p:cNvPr id="23" name="テキスト ボックス 23"/>
          <p:cNvSpPr txBox="1"/>
          <p:nvPr/>
        </p:nvSpPr>
        <p:spPr>
          <a:xfrm>
            <a:off x="5205628" y="4191000"/>
            <a:ext cx="1616432" cy="354181"/>
          </a:xfrm>
          <a:prstGeom prst="rect">
            <a:avLst/>
          </a:prstGeom>
          <a:noFill/>
        </p:spPr>
        <p:txBody>
          <a:bodyPr wrap="none" lIns="68562" tIns="34281" rIns="68562" bIns="34281" rtlCol="0" anchor="ctr">
            <a:spAutoFit/>
          </a:bodyPr>
          <a:lstStyle/>
          <a:p>
            <a:pPr>
              <a:lnSpc>
                <a:spcPct val="125000"/>
              </a:lnSpc>
            </a:pPr>
            <a:r>
              <a:rPr lang="en-US" altLang="ja-JP" sz="1600" b="1" dirty="0" smtClean="0">
                <a:solidFill>
                  <a:schemeClr val="accent5">
                    <a:lumMod val="75000"/>
                  </a:schemeClr>
                </a:solidFill>
                <a:latin typeface="Calibri" panose="020F0502020204030204" pitchFamily="34" charset="0"/>
              </a:rPr>
              <a:t>Voice recognition</a:t>
            </a:r>
            <a:endParaRPr lang="ja-JP" altLang="en-US" sz="1600" b="1">
              <a:solidFill>
                <a:schemeClr val="accent5">
                  <a:lumMod val="75000"/>
                </a:schemeClr>
              </a:solidFill>
              <a:latin typeface="Calibri" panose="020F0502020204030204" pitchFamily="34" charset="0"/>
            </a:endParaRPr>
          </a:p>
        </p:txBody>
      </p:sp>
      <p:cxnSp>
        <p:nvCxnSpPr>
          <p:cNvPr id="24" name="直線コネクタ 29"/>
          <p:cNvCxnSpPr/>
          <p:nvPr/>
        </p:nvCxnSpPr>
        <p:spPr>
          <a:xfrm>
            <a:off x="609988" y="6004084"/>
            <a:ext cx="1677606" cy="0"/>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5" name="直線コネクタ 30"/>
          <p:cNvCxnSpPr/>
          <p:nvPr/>
        </p:nvCxnSpPr>
        <p:spPr>
          <a:xfrm>
            <a:off x="5285678" y="6077464"/>
            <a:ext cx="1677606" cy="0"/>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6" name="直線コネクタ 31"/>
          <p:cNvCxnSpPr/>
          <p:nvPr/>
        </p:nvCxnSpPr>
        <p:spPr>
          <a:xfrm>
            <a:off x="5286047" y="3108513"/>
            <a:ext cx="1677606" cy="0"/>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7" name="直線コネクタ 32"/>
          <p:cNvCxnSpPr/>
          <p:nvPr/>
        </p:nvCxnSpPr>
        <p:spPr>
          <a:xfrm>
            <a:off x="5286047" y="4556284"/>
            <a:ext cx="1677606" cy="0"/>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0" name="直線コネクタ 39"/>
          <p:cNvCxnSpPr/>
          <p:nvPr/>
        </p:nvCxnSpPr>
        <p:spPr>
          <a:xfrm>
            <a:off x="608292" y="3108513"/>
            <a:ext cx="1677606" cy="0"/>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0" y="1295400"/>
            <a:ext cx="9753600" cy="1043470"/>
          </a:xfrm>
          <a:prstGeom prst="rect">
            <a:avLst/>
          </a:prstGeom>
          <a:gradFill flip="none" rotWithShape="1">
            <a:gsLst>
              <a:gs pos="0">
                <a:srgbClr val="003894"/>
              </a:gs>
              <a:gs pos="50000">
                <a:srgbClr val="0081CC"/>
              </a:gs>
              <a:gs pos="100000">
                <a:srgbClr val="00A0E9"/>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テキスト ボックス 34"/>
          <p:cNvSpPr txBox="1"/>
          <p:nvPr/>
        </p:nvSpPr>
        <p:spPr>
          <a:xfrm>
            <a:off x="381000" y="1367020"/>
            <a:ext cx="8996897" cy="900228"/>
          </a:xfrm>
          <a:prstGeom prst="rect">
            <a:avLst/>
          </a:prstGeom>
          <a:noFill/>
        </p:spPr>
        <p:txBody>
          <a:bodyPr wrap="square" lIns="68562" tIns="34281" rIns="68562" bIns="34281" rtlCol="0" anchor="ctr">
            <a:spAutoFit/>
          </a:bodyPr>
          <a:lstStyle/>
          <a:p>
            <a:pPr algn="ctr"/>
            <a:r>
              <a:rPr lang="en-US" b="1" dirty="0" smtClean="0">
                <a:solidFill>
                  <a:schemeClr val="bg1"/>
                </a:solidFill>
              </a:rPr>
              <a:t>The implementation of a successful barcode system starts with the symbol. </a:t>
            </a:r>
          </a:p>
          <a:p>
            <a:pPr algn="ctr"/>
            <a:r>
              <a:rPr lang="en-US" b="1" dirty="0" smtClean="0">
                <a:solidFill>
                  <a:schemeClr val="bg1"/>
                </a:solidFill>
              </a:rPr>
              <a:t>The code is selected based upon data requirements of application </a:t>
            </a:r>
          </a:p>
          <a:p>
            <a:pPr algn="ctr"/>
            <a:r>
              <a:rPr lang="en-US" b="1" dirty="0" smtClean="0">
                <a:solidFill>
                  <a:schemeClr val="bg1"/>
                </a:solidFill>
              </a:rPr>
              <a:t>and the capabilities of the scanning system used.</a:t>
            </a:r>
            <a:endParaRPr lang="ja-JP" altLang="en-US" b="1">
              <a:solidFill>
                <a:schemeClr val="bg1"/>
              </a:solidFill>
              <a:latin typeface="Calibri" panose="020F0502020204030204" pitchFamily="34" charset="0"/>
            </a:endParaRPr>
          </a:p>
        </p:txBody>
      </p:sp>
      <p:sp>
        <p:nvSpPr>
          <p:cNvPr id="40" name="テキスト ボックス 7"/>
          <p:cNvSpPr txBox="1"/>
          <p:nvPr/>
        </p:nvSpPr>
        <p:spPr>
          <a:xfrm>
            <a:off x="546784" y="4206138"/>
            <a:ext cx="1115590" cy="361619"/>
          </a:xfrm>
          <a:prstGeom prst="rect">
            <a:avLst/>
          </a:prstGeom>
          <a:noFill/>
        </p:spPr>
        <p:txBody>
          <a:bodyPr wrap="none" lIns="68562" tIns="34281" rIns="68562" bIns="34281" rtlCol="0" anchor="ctr">
            <a:spAutoFit/>
          </a:bodyPr>
          <a:lstStyle/>
          <a:p>
            <a:pPr>
              <a:lnSpc>
                <a:spcPct val="125000"/>
              </a:lnSpc>
            </a:pPr>
            <a:r>
              <a:rPr lang="en-US" altLang="ja-JP" sz="1600" b="1" dirty="0" smtClean="0">
                <a:solidFill>
                  <a:schemeClr val="accent5">
                    <a:lumMod val="75000"/>
                  </a:schemeClr>
                </a:solidFill>
                <a:latin typeface="Calibri" panose="020F0502020204030204" pitchFamily="34" charset="0"/>
              </a:rPr>
              <a:t>2D</a:t>
            </a:r>
            <a:r>
              <a:rPr lang="th-TH" altLang="ja-JP" sz="1600" b="1" dirty="0" smtClean="0">
                <a:solidFill>
                  <a:schemeClr val="accent5">
                    <a:lumMod val="75000"/>
                  </a:schemeClr>
                </a:solidFill>
                <a:latin typeface="Calibri" panose="020F0502020204030204" pitchFamily="34" charset="0"/>
              </a:rPr>
              <a:t> </a:t>
            </a:r>
            <a:r>
              <a:rPr lang="en-US" altLang="ja-JP" sz="1600" b="1" dirty="0" smtClean="0">
                <a:solidFill>
                  <a:schemeClr val="accent5">
                    <a:lumMod val="75000"/>
                  </a:schemeClr>
                </a:solidFill>
                <a:latin typeface="Calibri" panose="020F0502020204030204" pitchFamily="34" charset="0"/>
              </a:rPr>
              <a:t>Barcode</a:t>
            </a:r>
            <a:endParaRPr lang="ja-JP" altLang="en-US" sz="1600" b="1">
              <a:solidFill>
                <a:schemeClr val="accent5">
                  <a:lumMod val="75000"/>
                </a:schemeClr>
              </a:solidFill>
              <a:latin typeface="Calibri" panose="020F0502020204030204" pitchFamily="34" charset="0"/>
            </a:endParaRPr>
          </a:p>
        </p:txBody>
      </p:sp>
      <p:cxnSp>
        <p:nvCxnSpPr>
          <p:cNvPr id="41" name="直線コネクタ 39"/>
          <p:cNvCxnSpPr/>
          <p:nvPr/>
        </p:nvCxnSpPr>
        <p:spPr>
          <a:xfrm>
            <a:off x="608292" y="4572000"/>
            <a:ext cx="1677606" cy="0"/>
          </a:xfrm>
          <a:prstGeom prst="line">
            <a:avLst/>
          </a:prstGeom>
          <a:ln w="635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34" name="Picture 3" descr="C:\Users\A0005279\Desktop\979749_png_wi\979749.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3124200" y="6096000"/>
            <a:ext cx="773240" cy="685800"/>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4"/>
          <p:cNvPicPr>
            <a:picLocks noChangeAspect="1" noChangeArrowheads="1"/>
          </p:cNvPicPr>
          <p:nvPr/>
        </p:nvPicPr>
        <p:blipFill>
          <a:blip r:embed="rId5" cstate="screen">
            <a:extLst>
              <a:ext uri="{BEBA8EAE-BF5A-486C-A8C5-ECC9F3942E4B}">
                <a14:imgProps xmlns="" xmlns:a14="http://schemas.microsoft.com/office/drawing/2010/main">
                  <a14:imgLayer r:embed="rId6">
                    <a14:imgEffect>
                      <a14:backgroundRemoval t="10000" b="90000" l="10000" r="90000"/>
                    </a14:imgEffect>
                  </a14:imgLayer>
                </a14:imgProps>
              </a:ext>
              <a:ext uri="{28A0092B-C50C-407E-A947-70E740481C1C}">
                <a14:useLocalDpi xmlns="" xmlns:a14="http://schemas.microsoft.com/office/drawing/2010/main"/>
              </a:ext>
            </a:extLst>
          </a:blip>
          <a:srcRect/>
          <a:stretch>
            <a:fillRect/>
          </a:stretch>
        </p:blipFill>
        <p:spPr bwMode="auto">
          <a:xfrm rot="18030519">
            <a:off x="8005131" y="2787453"/>
            <a:ext cx="1248868" cy="10770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 name="図 38"/>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3124200" y="2895600"/>
            <a:ext cx="1578934" cy="838200"/>
          </a:xfrm>
          <a:prstGeom prst="rect">
            <a:avLst/>
          </a:prstGeom>
        </p:spPr>
      </p:pic>
      <p:pic>
        <p:nvPicPr>
          <p:cNvPr id="37" name="図 19" descr="図形&#10;&#10;自動的に生成された説明">
            <a:extLst>
              <a:ext uri="{FF2B5EF4-FFF2-40B4-BE49-F238E27FC236}">
                <a16:creationId xmlns="" xmlns:a16="http://schemas.microsoft.com/office/drawing/2014/main" id="{8DBAF6C0-3493-4848-B207-15E6F45EBC32}"/>
              </a:ext>
            </a:extLst>
          </p:cNvPr>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7696200" y="5715000"/>
            <a:ext cx="1606147" cy="1066800"/>
          </a:xfrm>
          <a:prstGeom prst="rect">
            <a:avLst/>
          </a:prstGeom>
        </p:spPr>
      </p:pic>
      <p:pic>
        <p:nvPicPr>
          <p:cNvPr id="43" name="図 11">
            <a:extLst>
              <a:ext uri="{FF2B5EF4-FFF2-40B4-BE49-F238E27FC236}">
                <a16:creationId xmlns="" xmlns:a16="http://schemas.microsoft.com/office/drawing/2014/main" id="{D2215CC0-8613-4F46-BA0A-6D6782563D32}"/>
              </a:ext>
            </a:extLst>
          </p:cNvPr>
          <p:cNvPicPr>
            <a:picLocks noChangeAspect="1"/>
          </p:cNvPicPr>
          <p:nvPr/>
        </p:nvPicPr>
        <p:blipFill rotWithShape="1">
          <a:blip r:embed="rId9" cstate="screen">
            <a:extLst>
              <a:ext uri="{28A0092B-C50C-407E-A947-70E740481C1C}">
                <a14:useLocalDpi xmlns="" xmlns:a14="http://schemas.microsoft.com/office/drawing/2010/main"/>
              </a:ext>
            </a:extLst>
          </a:blip>
          <a:srcRect/>
          <a:stretch/>
        </p:blipFill>
        <p:spPr>
          <a:xfrm>
            <a:off x="8305800" y="4327847"/>
            <a:ext cx="1143000" cy="1026361"/>
          </a:xfrm>
          <a:prstGeom prst="rect">
            <a:avLst/>
          </a:prstGeom>
        </p:spPr>
      </p:pic>
      <p:pic>
        <p:nvPicPr>
          <p:cNvPr id="44" name="図 13">
            <a:extLst>
              <a:ext uri="{FF2B5EF4-FFF2-40B4-BE49-F238E27FC236}">
                <a16:creationId xmlns="" xmlns:a16="http://schemas.microsoft.com/office/drawing/2014/main" id="{3312B873-FA66-4CFE-B35D-0B85877E7DF8}"/>
              </a:ext>
            </a:extLst>
          </p:cNvPr>
          <p:cNvPicPr>
            <a:picLocks noChangeAspect="1"/>
          </p:cNvPicPr>
          <p:nvPr/>
        </p:nvPicPr>
        <p:blipFill>
          <a:blip r:embed="rId10" cstate="screen">
            <a:extLst>
              <a:ext uri="{28A0092B-C50C-407E-A947-70E740481C1C}">
                <a14:useLocalDpi xmlns="" xmlns:a14="http://schemas.microsoft.com/office/drawing/2010/main"/>
              </a:ext>
            </a:extLst>
          </a:blip>
          <a:stretch>
            <a:fillRect/>
          </a:stretch>
        </p:blipFill>
        <p:spPr>
          <a:xfrm>
            <a:off x="3429000" y="4114800"/>
            <a:ext cx="1295400" cy="1295400"/>
          </a:xfrm>
          <a:prstGeom prst="rect">
            <a:avLst/>
          </a:prstGeom>
        </p:spPr>
      </p:pic>
      <p:pic>
        <p:nvPicPr>
          <p:cNvPr id="46" name="Picture 9" descr="RFID Label"/>
          <p:cNvPicPr>
            <a:picLocks noChangeAspect="1" noChangeArrowheads="1"/>
          </p:cNvPicPr>
          <p:nvPr/>
        </p:nvPicPr>
        <p:blipFill>
          <a:blip r:embed="rId11" cstate="print"/>
          <a:srcRect/>
          <a:stretch>
            <a:fillRect/>
          </a:stretch>
        </p:blipFill>
        <p:spPr bwMode="auto">
          <a:xfrm>
            <a:off x="4038600" y="5763590"/>
            <a:ext cx="685799" cy="1018209"/>
          </a:xfrm>
          <a:prstGeom prst="rect">
            <a:avLst/>
          </a:prstGeom>
          <a:noFill/>
        </p:spPr>
      </p:pic>
      <p:sp>
        <p:nvSpPr>
          <p:cNvPr id="47" name="TextBox 46"/>
          <p:cNvSpPr txBox="1"/>
          <p:nvPr/>
        </p:nvSpPr>
        <p:spPr>
          <a:xfrm>
            <a:off x="457200" y="3124200"/>
            <a:ext cx="2514600" cy="646331"/>
          </a:xfrm>
          <a:prstGeom prst="rect">
            <a:avLst/>
          </a:prstGeom>
          <a:noFill/>
        </p:spPr>
        <p:txBody>
          <a:bodyPr wrap="square" rtlCol="0">
            <a:spAutoFit/>
          </a:bodyPr>
          <a:lstStyle/>
          <a:p>
            <a:r>
              <a:rPr lang="en-US" sz="1200" dirty="0" smtClean="0"/>
              <a:t>Versatile 1D barcodes used to represent ID keys and attributes in a distribution environment.</a:t>
            </a:r>
            <a:endParaRPr lang="en-US" sz="1200" dirty="0"/>
          </a:p>
        </p:txBody>
      </p:sp>
      <p:sp>
        <p:nvSpPr>
          <p:cNvPr id="48" name="TextBox 47"/>
          <p:cNvSpPr txBox="1"/>
          <p:nvPr/>
        </p:nvSpPr>
        <p:spPr>
          <a:xfrm>
            <a:off x="5257800" y="3124200"/>
            <a:ext cx="2209800" cy="646331"/>
          </a:xfrm>
          <a:prstGeom prst="rect">
            <a:avLst/>
          </a:prstGeom>
          <a:noFill/>
        </p:spPr>
        <p:txBody>
          <a:bodyPr wrap="square" rtlCol="0">
            <a:spAutoFit/>
          </a:bodyPr>
          <a:lstStyle/>
          <a:p>
            <a:r>
              <a:rPr lang="en-US" sz="1200" dirty="0" smtClean="0"/>
              <a:t>Image recognition is a identify objects writing and actions in digital images. </a:t>
            </a:r>
            <a:endParaRPr lang="en-US" sz="1200" dirty="0"/>
          </a:p>
        </p:txBody>
      </p:sp>
      <p:sp>
        <p:nvSpPr>
          <p:cNvPr id="49" name="TextBox 48"/>
          <p:cNvSpPr txBox="1"/>
          <p:nvPr/>
        </p:nvSpPr>
        <p:spPr>
          <a:xfrm>
            <a:off x="5181600" y="4593188"/>
            <a:ext cx="3276600" cy="830997"/>
          </a:xfrm>
          <a:prstGeom prst="rect">
            <a:avLst/>
          </a:prstGeom>
          <a:noFill/>
        </p:spPr>
        <p:txBody>
          <a:bodyPr wrap="square" rtlCol="0">
            <a:spAutoFit/>
          </a:bodyPr>
          <a:lstStyle/>
          <a:p>
            <a:r>
              <a:rPr lang="en-US" sz="1200" dirty="0" smtClean="0"/>
              <a:t>The voice recognition system within this solution allows user to operate the system using voice, and eliminates the need for handwriting and manual input through keyboard or touch screen.</a:t>
            </a:r>
            <a:endParaRPr lang="en-US" sz="1200" dirty="0"/>
          </a:p>
        </p:txBody>
      </p:sp>
      <p:sp>
        <p:nvSpPr>
          <p:cNvPr id="50" name="TextBox 49"/>
          <p:cNvSpPr txBox="1"/>
          <p:nvPr/>
        </p:nvSpPr>
        <p:spPr>
          <a:xfrm>
            <a:off x="5257800" y="6096000"/>
            <a:ext cx="2209800" cy="646331"/>
          </a:xfrm>
          <a:prstGeom prst="rect">
            <a:avLst/>
          </a:prstGeom>
          <a:noFill/>
        </p:spPr>
        <p:txBody>
          <a:bodyPr wrap="square" rtlCol="0">
            <a:spAutoFit/>
          </a:bodyPr>
          <a:lstStyle/>
          <a:p>
            <a:r>
              <a:rPr lang="en-US" sz="1200" dirty="0" smtClean="0"/>
              <a:t>Better manage your assets and people with real-time tracking and visibility</a:t>
            </a:r>
            <a:endParaRPr lang="en-US" sz="1200" dirty="0"/>
          </a:p>
        </p:txBody>
      </p:sp>
      <p:sp>
        <p:nvSpPr>
          <p:cNvPr id="51" name="TextBox 50"/>
          <p:cNvSpPr txBox="1"/>
          <p:nvPr/>
        </p:nvSpPr>
        <p:spPr>
          <a:xfrm>
            <a:off x="457200" y="4572000"/>
            <a:ext cx="3200400" cy="830997"/>
          </a:xfrm>
          <a:prstGeom prst="rect">
            <a:avLst/>
          </a:prstGeom>
          <a:noFill/>
        </p:spPr>
        <p:txBody>
          <a:bodyPr wrap="square" rtlCol="0">
            <a:spAutoFit/>
          </a:bodyPr>
          <a:lstStyle/>
          <a:p>
            <a:r>
              <a:rPr lang="en-US" sz="1200" dirty="0" smtClean="0"/>
              <a:t>The 2-D symbologies take advantage of both horizontal and vertical encodation to reduce </a:t>
            </a:r>
          </a:p>
          <a:p>
            <a:r>
              <a:rPr lang="en-US" sz="1200" dirty="0" smtClean="0"/>
              <a:t>the symbol size and achieve character densities up to 2000 characters per square inch.</a:t>
            </a:r>
            <a:endParaRPr lang="en-US" sz="1200" dirty="0"/>
          </a:p>
        </p:txBody>
      </p:sp>
      <p:sp>
        <p:nvSpPr>
          <p:cNvPr id="52" name="TextBox 51"/>
          <p:cNvSpPr txBox="1"/>
          <p:nvPr/>
        </p:nvSpPr>
        <p:spPr>
          <a:xfrm>
            <a:off x="457200" y="6033229"/>
            <a:ext cx="2895600" cy="830997"/>
          </a:xfrm>
          <a:prstGeom prst="rect">
            <a:avLst/>
          </a:prstGeom>
          <a:noFill/>
        </p:spPr>
        <p:txBody>
          <a:bodyPr wrap="square" rtlCol="0">
            <a:spAutoFit/>
          </a:bodyPr>
          <a:lstStyle/>
          <a:p>
            <a:r>
              <a:rPr lang="en-US" sz="1200" dirty="0" smtClean="0"/>
              <a:t>SATO offers a wide array of UHF and HF encoding solutions to fit the application needs of today and the implementations </a:t>
            </a:r>
          </a:p>
          <a:p>
            <a:r>
              <a:rPr lang="en-US" sz="1200" dirty="0" smtClean="0"/>
              <a:t>of technology in your future.</a:t>
            </a:r>
            <a:endParaRPr lang="en-US" sz="1200" dirty="0"/>
          </a:p>
        </p:txBody>
      </p:sp>
      <p:pic>
        <p:nvPicPr>
          <p:cNvPr id="54" name="図 7">
            <a:extLst>
              <a:ext uri="{FF2B5EF4-FFF2-40B4-BE49-F238E27FC236}">
                <a16:creationId xmlns="" xmlns:a16="http://schemas.microsoft.com/office/drawing/2014/main" id="{6C61A8B0-8012-47A9-9B78-F8C196929FAE}"/>
              </a:ext>
            </a:extLst>
          </p:cNvPr>
          <p:cNvPicPr>
            <a:picLocks noChangeAspect="1"/>
          </p:cNvPicPr>
          <p:nvPr/>
        </p:nvPicPr>
        <p:blipFill>
          <a:blip r:embed="rId12" cstate="screen">
            <a:extLst>
              <a:ext uri="{28A0092B-C50C-407E-A947-70E740481C1C}">
                <a14:useLocalDpi xmlns="" xmlns:a14="http://schemas.microsoft.com/office/drawing/2010/main"/>
              </a:ext>
            </a:extLst>
          </a:blip>
          <a:stretch>
            <a:fillRect/>
          </a:stretch>
        </p:blipFill>
        <p:spPr>
          <a:xfrm>
            <a:off x="2971800" y="5715000"/>
            <a:ext cx="957615" cy="30968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2976</TotalTime>
  <Words>1737</Words>
  <Application>Microsoft Office PowerPoint</Application>
  <PresentationFormat>Custom</PresentationFormat>
  <Paragraphs>261</Paragraphs>
  <Slides>22</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Arial</vt:lpstr>
      <vt:lpstr>Montserrat Classic Bold</vt:lpstr>
      <vt:lpstr>Montserrat Classic</vt:lpstr>
      <vt:lpstr>Calibri</vt:lpstr>
      <vt:lpstr>Cordia New</vt:lpstr>
      <vt:lpstr>Montserrat Light</vt:lpstr>
      <vt:lpstr>Wingdings</vt:lpstr>
      <vt:lpstr>Montserrat Light Bold</vt:lpstr>
      <vt:lpstr>ＭＳ Ｐゴシック</vt:lpstr>
      <vt:lpstr>Meiryo</vt:lpstr>
      <vt:lpstr>AdamGorry-Inline</vt:lpstr>
      <vt:lpstr>Wingdings 2</vt:lpstr>
      <vt:lpstr>DB Helvethaica X 43 LiExt</vt:lpstr>
      <vt:lpstr>Helvetica World</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Software Label Design</vt:lpstr>
      <vt:lpstr>How to Create a Barcode</vt:lpstr>
      <vt:lpstr>SATO Solution</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Report</dc:title>
  <dc:creator>Nuttakrits Desavesa</dc:creator>
  <cp:lastModifiedBy>Nuttakrits</cp:lastModifiedBy>
  <cp:revision>250</cp:revision>
  <dcterms:created xsi:type="dcterms:W3CDTF">2006-08-16T00:00:00Z</dcterms:created>
  <dcterms:modified xsi:type="dcterms:W3CDTF">2025-11-20T07:54:33Z</dcterms:modified>
  <dc:identifier>DAGDTPQj4ZY</dc:identifier>
</cp:coreProperties>
</file>